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31"/>
  </p:notesMasterIdLst>
  <p:sldIdLst>
    <p:sldId id="256" r:id="rId2"/>
    <p:sldId id="258" r:id="rId3"/>
    <p:sldId id="262" r:id="rId4"/>
    <p:sldId id="261" r:id="rId5"/>
    <p:sldId id="313" r:id="rId6"/>
    <p:sldId id="314" r:id="rId7"/>
    <p:sldId id="315" r:id="rId8"/>
    <p:sldId id="260" r:id="rId9"/>
    <p:sldId id="267" r:id="rId10"/>
    <p:sldId id="268" r:id="rId11"/>
    <p:sldId id="316" r:id="rId12"/>
    <p:sldId id="318" r:id="rId13"/>
    <p:sldId id="272" r:id="rId14"/>
    <p:sldId id="317" r:id="rId15"/>
    <p:sldId id="319" r:id="rId16"/>
    <p:sldId id="320" r:id="rId17"/>
    <p:sldId id="321" r:id="rId18"/>
    <p:sldId id="322" r:id="rId19"/>
    <p:sldId id="323" r:id="rId20"/>
    <p:sldId id="279" r:id="rId21"/>
    <p:sldId id="324" r:id="rId22"/>
    <p:sldId id="325" r:id="rId23"/>
    <p:sldId id="326" r:id="rId24"/>
    <p:sldId id="327" r:id="rId25"/>
    <p:sldId id="284" r:id="rId26"/>
    <p:sldId id="294" r:id="rId27"/>
    <p:sldId id="288" r:id="rId28"/>
    <p:sldId id="328" r:id="rId29"/>
    <p:sldId id="259" r:id="rId30"/>
  </p:sldIdLst>
  <p:sldSz cx="9144000" cy="5143500" type="screen16x9"/>
  <p:notesSz cx="6858000" cy="9144000"/>
  <p:embeddedFontLst>
    <p:embeddedFont>
      <p:font typeface="Anton" pitchFamily="2" charset="0"/>
      <p:regular r:id="rId32"/>
    </p:embeddedFont>
    <p:embeddedFont>
      <p:font typeface="Calibri" panose="020F0502020204030204" pitchFamily="34" charset="0"/>
      <p:regular r:id="rId33"/>
      <p:bold r:id="rId34"/>
      <p:italic r:id="rId35"/>
      <p:boldItalic r:id="rId36"/>
    </p:embeddedFont>
    <p:embeddedFont>
      <p:font typeface="Fredoka One" panose="02000000000000000000" pitchFamily="2" charset="0"/>
      <p:regular r:id="rId37"/>
    </p:embeddedFont>
    <p:embeddedFont>
      <p:font typeface="Muli" panose="02000503000000000000" pitchFamily="2" charset="0"/>
      <p:regular r:id="rId38"/>
      <p:bold r:id="rId39"/>
      <p:italic r:id="rId40"/>
      <p:boldItalic r:id="rId41"/>
    </p:embeddedFont>
    <p:embeddedFont>
      <p:font typeface="Oswald" panose="00000500000000000000" pitchFamily="2"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F2AA33-EA49-4BA0-9C3C-511DDAEDEEF0}">
  <a:tblStyle styleId="{E5F2AA33-EA49-4BA0-9C3C-511DDAEDEE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96" autoAdjust="0"/>
  </p:normalViewPr>
  <p:slideViewPr>
    <p:cSldViewPr snapToGrid="0">
      <p:cViewPr varScale="1">
        <p:scale>
          <a:sx n="107" d="100"/>
          <a:sy n="107" d="100"/>
        </p:scale>
        <p:origin x="75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848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768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8d6a5a17f7_0_11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8d6a5a17f7_0_11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456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003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358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134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661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92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928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8bb101d3a4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8bb101d3a4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8d6a5a17f7_0_11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8d6a5a17f7_0_11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248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43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583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0945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135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8d6a5a17f7_0_11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8d6a5a17f7_0_11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849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8d6b8bf2b3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8d6b8bf2b3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545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8d6a5a17f7_0_11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8d6a5a17f7_0_11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7655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8c102e2b1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8c102e2b1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4566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8d6b8bf2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8d6b8bf2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bb101d3a4_1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bb101d3a4_1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8bb101d3a4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8bb101d3a4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8bb101d3a4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8bb101d3a4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873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8bb101d3a4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8bb101d3a4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757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8bb101d3a4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8bb101d3a4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6970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8d6b8bf2b3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d6b8bf2b3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8d6a5a17f7_0_11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8d6a5a17f7_0_11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556378" y="1372763"/>
            <a:ext cx="48744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500"/>
              <a:buFont typeface="Anton"/>
              <a:buNone/>
              <a:defRPr sz="6500">
                <a:latin typeface="Anton"/>
                <a:ea typeface="Anton"/>
                <a:cs typeface="Anton"/>
                <a:sym typeface="Anton"/>
              </a:defRPr>
            </a:lvl1pPr>
            <a:lvl2pPr lvl="1" algn="ctr">
              <a:spcBef>
                <a:spcPts val="0"/>
              </a:spcBef>
              <a:spcAft>
                <a:spcPts val="0"/>
              </a:spcAft>
              <a:buSzPts val="6500"/>
              <a:buFont typeface="Oswald"/>
              <a:buNone/>
              <a:defRPr sz="6500" b="1">
                <a:latin typeface="Oswald"/>
                <a:ea typeface="Oswald"/>
                <a:cs typeface="Oswald"/>
                <a:sym typeface="Oswald"/>
              </a:defRPr>
            </a:lvl2pPr>
            <a:lvl3pPr lvl="2" algn="ctr">
              <a:spcBef>
                <a:spcPts val="0"/>
              </a:spcBef>
              <a:spcAft>
                <a:spcPts val="0"/>
              </a:spcAft>
              <a:buSzPts val="6500"/>
              <a:buFont typeface="Oswald"/>
              <a:buNone/>
              <a:defRPr sz="6500" b="1">
                <a:latin typeface="Oswald"/>
                <a:ea typeface="Oswald"/>
                <a:cs typeface="Oswald"/>
                <a:sym typeface="Oswald"/>
              </a:defRPr>
            </a:lvl3pPr>
            <a:lvl4pPr lvl="3" algn="ctr">
              <a:spcBef>
                <a:spcPts val="0"/>
              </a:spcBef>
              <a:spcAft>
                <a:spcPts val="0"/>
              </a:spcAft>
              <a:buSzPts val="6500"/>
              <a:buFont typeface="Oswald"/>
              <a:buNone/>
              <a:defRPr sz="6500" b="1">
                <a:latin typeface="Oswald"/>
                <a:ea typeface="Oswald"/>
                <a:cs typeface="Oswald"/>
                <a:sym typeface="Oswald"/>
              </a:defRPr>
            </a:lvl4pPr>
            <a:lvl5pPr lvl="4" algn="ctr">
              <a:spcBef>
                <a:spcPts val="0"/>
              </a:spcBef>
              <a:spcAft>
                <a:spcPts val="0"/>
              </a:spcAft>
              <a:buSzPts val="6500"/>
              <a:buFont typeface="Oswald"/>
              <a:buNone/>
              <a:defRPr sz="6500" b="1">
                <a:latin typeface="Oswald"/>
                <a:ea typeface="Oswald"/>
                <a:cs typeface="Oswald"/>
                <a:sym typeface="Oswald"/>
              </a:defRPr>
            </a:lvl5pPr>
            <a:lvl6pPr lvl="5" algn="ctr">
              <a:spcBef>
                <a:spcPts val="0"/>
              </a:spcBef>
              <a:spcAft>
                <a:spcPts val="0"/>
              </a:spcAft>
              <a:buSzPts val="6500"/>
              <a:buFont typeface="Oswald"/>
              <a:buNone/>
              <a:defRPr sz="6500" b="1">
                <a:latin typeface="Oswald"/>
                <a:ea typeface="Oswald"/>
                <a:cs typeface="Oswald"/>
                <a:sym typeface="Oswald"/>
              </a:defRPr>
            </a:lvl6pPr>
            <a:lvl7pPr lvl="6" algn="ctr">
              <a:spcBef>
                <a:spcPts val="0"/>
              </a:spcBef>
              <a:spcAft>
                <a:spcPts val="0"/>
              </a:spcAft>
              <a:buSzPts val="6500"/>
              <a:buFont typeface="Oswald"/>
              <a:buNone/>
              <a:defRPr sz="6500" b="1">
                <a:latin typeface="Oswald"/>
                <a:ea typeface="Oswald"/>
                <a:cs typeface="Oswald"/>
                <a:sym typeface="Oswald"/>
              </a:defRPr>
            </a:lvl7pPr>
            <a:lvl8pPr lvl="7" algn="ctr">
              <a:spcBef>
                <a:spcPts val="0"/>
              </a:spcBef>
              <a:spcAft>
                <a:spcPts val="0"/>
              </a:spcAft>
              <a:buSzPts val="6500"/>
              <a:buFont typeface="Oswald"/>
              <a:buNone/>
              <a:defRPr sz="6500" b="1">
                <a:latin typeface="Oswald"/>
                <a:ea typeface="Oswald"/>
                <a:cs typeface="Oswald"/>
                <a:sym typeface="Oswald"/>
              </a:defRPr>
            </a:lvl8pPr>
            <a:lvl9pPr lvl="8" algn="ctr">
              <a:spcBef>
                <a:spcPts val="0"/>
              </a:spcBef>
              <a:spcAft>
                <a:spcPts val="0"/>
              </a:spcAft>
              <a:buSzPts val="6500"/>
              <a:buFont typeface="Oswald"/>
              <a:buNone/>
              <a:defRPr sz="6500" b="1">
                <a:latin typeface="Oswald"/>
                <a:ea typeface="Oswald"/>
                <a:cs typeface="Oswald"/>
                <a:sym typeface="Oswald"/>
              </a:defRPr>
            </a:lvl9pPr>
          </a:lstStyle>
          <a:p>
            <a:endParaRPr/>
          </a:p>
        </p:txBody>
      </p:sp>
      <p:sp>
        <p:nvSpPr>
          <p:cNvPr id="10" name="Google Shape;10;p2"/>
          <p:cNvSpPr txBox="1">
            <a:spLocks noGrp="1"/>
          </p:cNvSpPr>
          <p:nvPr>
            <p:ph type="subTitle" idx="1"/>
          </p:nvPr>
        </p:nvSpPr>
        <p:spPr>
          <a:xfrm>
            <a:off x="4016425" y="3365138"/>
            <a:ext cx="3954300" cy="40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1600"/>
              <a:buFont typeface="Muli"/>
              <a:buNone/>
              <a:defRPr sz="1600">
                <a:solidFill>
                  <a:schemeClr val="accent3"/>
                </a:solidFill>
                <a:latin typeface="Muli"/>
                <a:ea typeface="Muli"/>
                <a:cs typeface="Muli"/>
                <a:sym typeface="Mul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5400000">
            <a:off x="6198115" y="2513137"/>
            <a:ext cx="5182272" cy="95948"/>
          </a:xfrm>
          <a:custGeom>
            <a:avLst/>
            <a:gdLst/>
            <a:ahLst/>
            <a:cxnLst/>
            <a:rect l="l" t="t" r="r" b="b"/>
            <a:pathLst>
              <a:path w="7354" h="1214" extrusionOk="0">
                <a:moveTo>
                  <a:pt x="0" y="0"/>
                </a:moveTo>
                <a:lnTo>
                  <a:pt x="0" y="1213"/>
                </a:lnTo>
                <a:lnTo>
                  <a:pt x="7354" y="1213"/>
                </a:lnTo>
                <a:lnTo>
                  <a:pt x="7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58500" y="4530925"/>
            <a:ext cx="507575" cy="57400"/>
          </a:xfrm>
          <a:custGeom>
            <a:avLst/>
            <a:gdLst/>
            <a:ahLst/>
            <a:cxnLst/>
            <a:rect l="l" t="t" r="r" b="b"/>
            <a:pathLst>
              <a:path w="20303" h="2296" extrusionOk="0">
                <a:moveTo>
                  <a:pt x="4549" y="0"/>
                </a:moveTo>
                <a:lnTo>
                  <a:pt x="2308" y="2023"/>
                </a:lnTo>
                <a:lnTo>
                  <a:pt x="137" y="62"/>
                </a:lnTo>
                <a:lnTo>
                  <a:pt x="0" y="211"/>
                </a:lnTo>
                <a:lnTo>
                  <a:pt x="2308" y="2296"/>
                </a:lnTo>
                <a:lnTo>
                  <a:pt x="4549" y="273"/>
                </a:lnTo>
                <a:lnTo>
                  <a:pt x="6790" y="2296"/>
                </a:lnTo>
                <a:lnTo>
                  <a:pt x="9032" y="273"/>
                </a:lnTo>
                <a:lnTo>
                  <a:pt x="11271" y="2296"/>
                </a:lnTo>
                <a:lnTo>
                  <a:pt x="13512" y="273"/>
                </a:lnTo>
                <a:lnTo>
                  <a:pt x="15753" y="2296"/>
                </a:lnTo>
                <a:lnTo>
                  <a:pt x="17995" y="273"/>
                </a:lnTo>
                <a:lnTo>
                  <a:pt x="20168" y="2236"/>
                </a:lnTo>
                <a:lnTo>
                  <a:pt x="20302" y="2085"/>
                </a:lnTo>
                <a:lnTo>
                  <a:pt x="17995" y="0"/>
                </a:lnTo>
                <a:lnTo>
                  <a:pt x="15753" y="2023"/>
                </a:lnTo>
                <a:lnTo>
                  <a:pt x="13512" y="0"/>
                </a:lnTo>
                <a:lnTo>
                  <a:pt x="11271" y="2023"/>
                </a:lnTo>
                <a:lnTo>
                  <a:pt x="9032" y="0"/>
                </a:lnTo>
                <a:lnTo>
                  <a:pt x="6790" y="2023"/>
                </a:lnTo>
                <a:lnTo>
                  <a:pt x="45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2451287" y="4221200"/>
            <a:ext cx="1353648" cy="676860"/>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091650" y="5234775"/>
            <a:ext cx="91075" cy="5075"/>
          </a:xfrm>
          <a:custGeom>
            <a:avLst/>
            <a:gdLst/>
            <a:ahLst/>
            <a:cxnLst/>
            <a:rect l="l" t="t" r="r" b="b"/>
            <a:pathLst>
              <a:path w="3643" h="203" extrusionOk="0">
                <a:moveTo>
                  <a:pt x="0" y="0"/>
                </a:moveTo>
                <a:lnTo>
                  <a:pt x="0" y="203"/>
                </a:lnTo>
                <a:lnTo>
                  <a:pt x="3643" y="203"/>
                </a:lnTo>
                <a:lnTo>
                  <a:pt x="364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0" y="0"/>
            <a:ext cx="28029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2"/>
          <p:cNvGrpSpPr/>
          <p:nvPr/>
        </p:nvGrpSpPr>
        <p:grpSpPr>
          <a:xfrm>
            <a:off x="7906350" y="-117900"/>
            <a:ext cx="137050" cy="784925"/>
            <a:chOff x="6734550" y="3486475"/>
            <a:chExt cx="137050" cy="784925"/>
          </a:xfrm>
        </p:grpSpPr>
        <p:sp>
          <p:nvSpPr>
            <p:cNvPr id="17" name="Google Shape;17;p2"/>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2"/>
          <p:cNvSpPr/>
          <p:nvPr/>
        </p:nvSpPr>
        <p:spPr>
          <a:xfrm>
            <a:off x="7702775" y="4327325"/>
            <a:ext cx="544200" cy="54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2">
  <p:cSld name="ONE_COLUMN_TEXT_3">
    <p:spTree>
      <p:nvGrpSpPr>
        <p:cNvPr id="1" name="Shape 346"/>
        <p:cNvGrpSpPr/>
        <p:nvPr/>
      </p:nvGrpSpPr>
      <p:grpSpPr>
        <a:xfrm>
          <a:off x="0" y="0"/>
          <a:ext cx="0" cy="0"/>
          <a:chOff x="0" y="0"/>
          <a:chExt cx="0" cy="0"/>
        </a:xfrm>
      </p:grpSpPr>
      <p:sp>
        <p:nvSpPr>
          <p:cNvPr id="347" name="Google Shape;347;p20"/>
          <p:cNvSpPr/>
          <p:nvPr/>
        </p:nvSpPr>
        <p:spPr>
          <a:xfrm rot="10800000">
            <a:off x="-77" y="4821577"/>
            <a:ext cx="1550756"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a:spLocks noGrp="1"/>
          </p:cNvSpPr>
          <p:nvPr>
            <p:ph type="title"/>
          </p:nvPr>
        </p:nvSpPr>
        <p:spPr>
          <a:xfrm>
            <a:off x="3084040" y="3155575"/>
            <a:ext cx="2976000" cy="49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349" name="Google Shape;349;p20"/>
          <p:cNvSpPr txBox="1">
            <a:spLocks noGrp="1"/>
          </p:cNvSpPr>
          <p:nvPr>
            <p:ph type="title" idx="2"/>
          </p:nvPr>
        </p:nvSpPr>
        <p:spPr>
          <a:xfrm>
            <a:off x="3083950" y="3589925"/>
            <a:ext cx="2976000" cy="1009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350" name="Google Shape;350;p20"/>
          <p:cNvSpPr/>
          <p:nvPr/>
        </p:nvSpPr>
        <p:spPr>
          <a:xfrm>
            <a:off x="-74" y="0"/>
            <a:ext cx="9144000" cy="12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0"/>
          <p:cNvGrpSpPr/>
          <p:nvPr/>
        </p:nvGrpSpPr>
        <p:grpSpPr>
          <a:xfrm>
            <a:off x="8735350" y="0"/>
            <a:ext cx="137050" cy="784925"/>
            <a:chOff x="6734550" y="3486475"/>
            <a:chExt cx="137050" cy="784925"/>
          </a:xfrm>
        </p:grpSpPr>
        <p:sp>
          <p:nvSpPr>
            <p:cNvPr id="352" name="Google Shape;352;p20"/>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0"/>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0"/>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0"/>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0"/>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20"/>
          <p:cNvSpPr/>
          <p:nvPr/>
        </p:nvSpPr>
        <p:spPr>
          <a:xfrm rot="5400000">
            <a:off x="7662623" y="4625138"/>
            <a:ext cx="2401990" cy="1201059"/>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rot="10800000">
            <a:off x="1620695" y="4821577"/>
            <a:ext cx="160078" cy="95948"/>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
    <p:bg>
      <p:bgPr>
        <a:solidFill>
          <a:schemeClr val="lt1"/>
        </a:solidFill>
        <a:effectLst/>
      </p:bgPr>
    </p:bg>
    <p:spTree>
      <p:nvGrpSpPr>
        <p:cNvPr id="1" name="Shape 471"/>
        <p:cNvGrpSpPr/>
        <p:nvPr/>
      </p:nvGrpSpPr>
      <p:grpSpPr>
        <a:xfrm>
          <a:off x="0" y="0"/>
          <a:ext cx="0" cy="0"/>
          <a:chOff x="0" y="0"/>
          <a:chExt cx="0" cy="0"/>
        </a:xfrm>
      </p:grpSpPr>
      <p:sp>
        <p:nvSpPr>
          <p:cNvPr id="472" name="Google Shape;472;p26"/>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rot="10800000">
            <a:off x="1" y="-91399"/>
            <a:ext cx="1360924" cy="1360924"/>
          </a:xfrm>
          <a:custGeom>
            <a:avLst/>
            <a:gdLst/>
            <a:ahLst/>
            <a:cxnLst/>
            <a:rect l="l" t="t" r="r" b="b"/>
            <a:pathLst>
              <a:path w="33915" h="33915" extrusionOk="0">
                <a:moveTo>
                  <a:pt x="33915" y="1"/>
                </a:moveTo>
                <a:cubicBezTo>
                  <a:pt x="15184" y="1"/>
                  <a:pt x="1" y="15185"/>
                  <a:pt x="1" y="33915"/>
                </a:cubicBezTo>
                <a:lnTo>
                  <a:pt x="18693" y="33915"/>
                </a:lnTo>
                <a:cubicBezTo>
                  <a:pt x="18693" y="25509"/>
                  <a:pt x="25509" y="18693"/>
                  <a:pt x="33915" y="18693"/>
                </a:cubicBezTo>
                <a:lnTo>
                  <a:pt x="33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26"/>
          <p:cNvGrpSpPr/>
          <p:nvPr/>
        </p:nvGrpSpPr>
        <p:grpSpPr>
          <a:xfrm rot="-5400000">
            <a:off x="4503450" y="4509525"/>
            <a:ext cx="137050" cy="784925"/>
            <a:chOff x="6734550" y="3486475"/>
            <a:chExt cx="137050" cy="784925"/>
          </a:xfrm>
        </p:grpSpPr>
        <p:sp>
          <p:nvSpPr>
            <p:cNvPr id="475" name="Google Shape;475;p26"/>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
    <p:bg>
      <p:bgPr>
        <a:solidFill>
          <a:schemeClr val="accent1"/>
        </a:solidFill>
        <a:effectLst/>
      </p:bgPr>
    </p:bg>
    <p:spTree>
      <p:nvGrpSpPr>
        <p:cNvPr id="1" name="Shape 48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BLANK_1_1_1">
    <p:bg>
      <p:bgPr>
        <a:solidFill>
          <a:schemeClr val="accent1"/>
        </a:solidFill>
        <a:effectLst/>
      </p:bgPr>
    </p:bg>
    <p:spTree>
      <p:nvGrpSpPr>
        <p:cNvPr id="1" name="Shape 486"/>
        <p:cNvGrpSpPr/>
        <p:nvPr/>
      </p:nvGrpSpPr>
      <p:grpSpPr>
        <a:xfrm>
          <a:off x="0" y="0"/>
          <a:ext cx="0" cy="0"/>
          <a:chOff x="0" y="0"/>
          <a:chExt cx="0" cy="0"/>
        </a:xfrm>
      </p:grpSpPr>
      <p:sp>
        <p:nvSpPr>
          <p:cNvPr id="487" name="Google Shape;487;p28"/>
          <p:cNvSpPr/>
          <p:nvPr/>
        </p:nvSpPr>
        <p:spPr>
          <a:xfrm rot="5400000">
            <a:off x="8051533" y="692693"/>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rot="-5400000">
            <a:off x="-399792" y="4354856"/>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rot="-5400000">
            <a:off x="-258147" y="2241070"/>
            <a:ext cx="1032630" cy="516342"/>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8"/>
          <p:cNvGrpSpPr/>
          <p:nvPr/>
        </p:nvGrpSpPr>
        <p:grpSpPr>
          <a:xfrm rot="-5400000">
            <a:off x="7629638" y="-111387"/>
            <a:ext cx="137050" cy="784925"/>
            <a:chOff x="6734550" y="3486475"/>
            <a:chExt cx="137050" cy="784925"/>
          </a:xfrm>
        </p:grpSpPr>
        <p:sp>
          <p:nvSpPr>
            <p:cNvPr id="491" name="Google Shape;491;p28"/>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28"/>
          <p:cNvSpPr/>
          <p:nvPr/>
        </p:nvSpPr>
        <p:spPr>
          <a:xfrm>
            <a:off x="3830214" y="0"/>
            <a:ext cx="1483579" cy="741853"/>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BLANK_2">
    <p:bg>
      <p:bgPr>
        <a:solidFill>
          <a:schemeClr val="dk1"/>
        </a:solidFill>
        <a:effectLst/>
      </p:bgPr>
    </p:bg>
    <p:spTree>
      <p:nvGrpSpPr>
        <p:cNvPr id="1" name="Shape 50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4">
  <p:cSld name="BLANK_2_1">
    <p:bg>
      <p:bgPr>
        <a:solidFill>
          <a:schemeClr val="dk1"/>
        </a:solidFill>
        <a:effectLst/>
      </p:bgPr>
    </p:bg>
    <p:spTree>
      <p:nvGrpSpPr>
        <p:cNvPr id="1" name="Shape 503"/>
        <p:cNvGrpSpPr/>
        <p:nvPr/>
      </p:nvGrpSpPr>
      <p:grpSpPr>
        <a:xfrm>
          <a:off x="0" y="0"/>
          <a:ext cx="0" cy="0"/>
          <a:chOff x="0" y="0"/>
          <a:chExt cx="0" cy="0"/>
        </a:xfrm>
      </p:grpSpPr>
      <p:sp>
        <p:nvSpPr>
          <p:cNvPr id="504" name="Google Shape;504;p30"/>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rot="5400000">
            <a:off x="8495867" y="2355697"/>
            <a:ext cx="864171" cy="432108"/>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rot="-5400000">
            <a:off x="-216033" y="2355697"/>
            <a:ext cx="864171" cy="432108"/>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30"/>
          <p:cNvGrpSpPr/>
          <p:nvPr/>
        </p:nvGrpSpPr>
        <p:grpSpPr>
          <a:xfrm rot="-5400000">
            <a:off x="1037150" y="4462925"/>
            <a:ext cx="137050" cy="784925"/>
            <a:chOff x="6734550" y="3486475"/>
            <a:chExt cx="137050" cy="784925"/>
          </a:xfrm>
        </p:grpSpPr>
        <p:sp>
          <p:nvSpPr>
            <p:cNvPr id="508" name="Google Shape;508;p30"/>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518;p30"/>
          <p:cNvSpPr/>
          <p:nvPr/>
        </p:nvSpPr>
        <p:spPr>
          <a:xfrm>
            <a:off x="7418875" y="4786850"/>
            <a:ext cx="1011900" cy="1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3">
    <p:spTree>
      <p:nvGrpSpPr>
        <p:cNvPr id="1" name="Shape 519"/>
        <p:cNvGrpSpPr/>
        <p:nvPr/>
      </p:nvGrpSpPr>
      <p:grpSpPr>
        <a:xfrm>
          <a:off x="0" y="0"/>
          <a:ext cx="0" cy="0"/>
          <a:chOff x="0" y="0"/>
          <a:chExt cx="0" cy="0"/>
        </a:xfrm>
      </p:grpSpPr>
      <p:sp>
        <p:nvSpPr>
          <p:cNvPr id="520" name="Google Shape;520;p31"/>
          <p:cNvSpPr/>
          <p:nvPr/>
        </p:nvSpPr>
        <p:spPr>
          <a:xfrm>
            <a:off x="-75" y="539500"/>
            <a:ext cx="8430900" cy="45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523" name="Google Shape;523;p31"/>
          <p:cNvSpPr/>
          <p:nvPr/>
        </p:nvSpPr>
        <p:spPr>
          <a:xfrm>
            <a:off x="251200" y="4713634"/>
            <a:ext cx="261300" cy="261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1"/>
          <p:cNvGrpSpPr/>
          <p:nvPr/>
        </p:nvGrpSpPr>
        <p:grpSpPr>
          <a:xfrm rot="-5400000">
            <a:off x="1037150" y="4451813"/>
            <a:ext cx="137050" cy="784925"/>
            <a:chOff x="6734550" y="3486475"/>
            <a:chExt cx="137050" cy="784925"/>
          </a:xfrm>
        </p:grpSpPr>
        <p:sp>
          <p:nvSpPr>
            <p:cNvPr id="525" name="Google Shape;525;p31"/>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31"/>
          <p:cNvSpPr/>
          <p:nvPr/>
        </p:nvSpPr>
        <p:spPr>
          <a:xfrm>
            <a:off x="8361925" y="4420350"/>
            <a:ext cx="847875" cy="847875"/>
          </a:xfrm>
          <a:custGeom>
            <a:avLst/>
            <a:gdLst/>
            <a:ahLst/>
            <a:cxnLst/>
            <a:rect l="l" t="t" r="r" b="b"/>
            <a:pathLst>
              <a:path w="33915" h="33915" extrusionOk="0">
                <a:moveTo>
                  <a:pt x="33915" y="1"/>
                </a:moveTo>
                <a:cubicBezTo>
                  <a:pt x="15184" y="1"/>
                  <a:pt x="1" y="15185"/>
                  <a:pt x="1" y="33915"/>
                </a:cubicBezTo>
                <a:lnTo>
                  <a:pt x="18693" y="33915"/>
                </a:lnTo>
                <a:cubicBezTo>
                  <a:pt x="18693" y="25509"/>
                  <a:pt x="25509" y="18693"/>
                  <a:pt x="33915" y="18693"/>
                </a:cubicBezTo>
                <a:lnTo>
                  <a:pt x="33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rot="-1748085">
            <a:off x="-382831" y="-340251"/>
            <a:ext cx="1930436" cy="965290"/>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rot="-5400000">
            <a:off x="8705833" y="851152"/>
            <a:ext cx="160078" cy="95948"/>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_ONLY_4">
    <p:spTree>
      <p:nvGrpSpPr>
        <p:cNvPr id="1" name="Shape 538"/>
        <p:cNvGrpSpPr/>
        <p:nvPr/>
      </p:nvGrpSpPr>
      <p:grpSpPr>
        <a:xfrm>
          <a:off x="0" y="0"/>
          <a:ext cx="0" cy="0"/>
          <a:chOff x="0" y="0"/>
          <a:chExt cx="0" cy="0"/>
        </a:xfrm>
      </p:grpSpPr>
      <p:sp>
        <p:nvSpPr>
          <p:cNvPr id="539" name="Google Shape;539;p32"/>
          <p:cNvSpPr/>
          <p:nvPr/>
        </p:nvSpPr>
        <p:spPr>
          <a:xfrm>
            <a:off x="-75" y="539500"/>
            <a:ext cx="8430900" cy="45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542" name="Google Shape;542;p32"/>
          <p:cNvSpPr/>
          <p:nvPr/>
        </p:nvSpPr>
        <p:spPr>
          <a:xfrm>
            <a:off x="0" y="4599425"/>
            <a:ext cx="429600" cy="1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8344750" y="4390175"/>
            <a:ext cx="847875" cy="847875"/>
          </a:xfrm>
          <a:custGeom>
            <a:avLst/>
            <a:gdLst/>
            <a:ahLst/>
            <a:cxnLst/>
            <a:rect l="l" t="t" r="r" b="b"/>
            <a:pathLst>
              <a:path w="33915" h="33915" extrusionOk="0">
                <a:moveTo>
                  <a:pt x="33915" y="1"/>
                </a:moveTo>
                <a:cubicBezTo>
                  <a:pt x="15184" y="1"/>
                  <a:pt x="1" y="15185"/>
                  <a:pt x="1" y="33915"/>
                </a:cubicBezTo>
                <a:lnTo>
                  <a:pt x="18693" y="33915"/>
                </a:lnTo>
                <a:cubicBezTo>
                  <a:pt x="18693" y="25509"/>
                  <a:pt x="25509" y="18693"/>
                  <a:pt x="33915" y="18693"/>
                </a:cubicBezTo>
                <a:lnTo>
                  <a:pt x="339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544;p32"/>
          <p:cNvGrpSpPr/>
          <p:nvPr/>
        </p:nvGrpSpPr>
        <p:grpSpPr>
          <a:xfrm>
            <a:off x="317200" y="3871050"/>
            <a:ext cx="137050" cy="784925"/>
            <a:chOff x="6734550" y="3486475"/>
            <a:chExt cx="137050" cy="784925"/>
          </a:xfrm>
        </p:grpSpPr>
        <p:sp>
          <p:nvSpPr>
            <p:cNvPr id="545" name="Google Shape;545;p32"/>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799752" y="0"/>
            <a:ext cx="1483579" cy="741853"/>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3">
  <p:cSld name="TITLE_ONLY_1_1">
    <p:bg>
      <p:bgPr>
        <a:solidFill>
          <a:schemeClr val="accent1"/>
        </a:solidFill>
        <a:effectLst/>
      </p:bgPr>
    </p:bg>
    <p:spTree>
      <p:nvGrpSpPr>
        <p:cNvPr id="1" name="Shape 574"/>
        <p:cNvGrpSpPr/>
        <p:nvPr/>
      </p:nvGrpSpPr>
      <p:grpSpPr>
        <a:xfrm>
          <a:off x="0" y="0"/>
          <a:ext cx="0" cy="0"/>
          <a:chOff x="0" y="0"/>
          <a:chExt cx="0" cy="0"/>
        </a:xfrm>
      </p:grpSpPr>
      <p:sp>
        <p:nvSpPr>
          <p:cNvPr id="575" name="Google Shape;575;p34"/>
          <p:cNvSpPr/>
          <p:nvPr/>
        </p:nvSpPr>
        <p:spPr>
          <a:xfrm>
            <a:off x="-75" y="539500"/>
            <a:ext cx="8430900" cy="45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rot="5400000">
            <a:off x="8724223" y="877423"/>
            <a:ext cx="130055" cy="95948"/>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grpSp>
        <p:nvGrpSpPr>
          <p:cNvPr id="579" name="Google Shape;579;p34"/>
          <p:cNvGrpSpPr/>
          <p:nvPr/>
        </p:nvGrpSpPr>
        <p:grpSpPr>
          <a:xfrm rot="-5400000">
            <a:off x="143375" y="4431163"/>
            <a:ext cx="137050" cy="784925"/>
            <a:chOff x="6734550" y="3486475"/>
            <a:chExt cx="137050" cy="784925"/>
          </a:xfrm>
        </p:grpSpPr>
        <p:sp>
          <p:nvSpPr>
            <p:cNvPr id="580" name="Google Shape;580;p34"/>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34"/>
          <p:cNvSpPr/>
          <p:nvPr/>
        </p:nvSpPr>
        <p:spPr>
          <a:xfrm>
            <a:off x="799752" y="0"/>
            <a:ext cx="1483579" cy="741853"/>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accent1"/>
        </a:solidFill>
        <a:effectLst/>
      </p:bgPr>
    </p:bg>
    <p:spTree>
      <p:nvGrpSpPr>
        <p:cNvPr id="1" name="Shape 273"/>
        <p:cNvGrpSpPr/>
        <p:nvPr/>
      </p:nvGrpSpPr>
      <p:grpSpPr>
        <a:xfrm>
          <a:off x="0" y="0"/>
          <a:ext cx="0" cy="0"/>
          <a:chOff x="0" y="0"/>
          <a:chExt cx="0" cy="0"/>
        </a:xfrm>
      </p:grpSpPr>
      <p:sp>
        <p:nvSpPr>
          <p:cNvPr id="274" name="Google Shape;274;p16"/>
          <p:cNvSpPr/>
          <p:nvPr/>
        </p:nvSpPr>
        <p:spPr>
          <a:xfrm rot="5400000">
            <a:off x="7503255" y="-98041"/>
            <a:ext cx="2585666"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rot="5400000">
            <a:off x="7342473" y="4765013"/>
            <a:ext cx="2401990" cy="1201059"/>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txBox="1">
            <a:spLocks noGrp="1"/>
          </p:cNvSpPr>
          <p:nvPr>
            <p:ph type="ctrTitle"/>
          </p:nvPr>
        </p:nvSpPr>
        <p:spPr>
          <a:xfrm>
            <a:off x="5006883" y="1351242"/>
            <a:ext cx="3888300" cy="2402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277" name="Google Shape;277;p16"/>
          <p:cNvSpPr txBox="1">
            <a:spLocks noGrp="1"/>
          </p:cNvSpPr>
          <p:nvPr>
            <p:ph type="title" idx="2" hasCustomPrompt="1"/>
          </p:nvPr>
        </p:nvSpPr>
        <p:spPr>
          <a:xfrm>
            <a:off x="3343875" y="1896042"/>
            <a:ext cx="1571100" cy="131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8000"/>
              <a:buFont typeface="Oswald"/>
              <a:buNone/>
              <a:defRPr sz="8000" b="1">
                <a:solidFill>
                  <a:schemeClr val="l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sp>
        <p:nvSpPr>
          <p:cNvPr id="278" name="Google Shape;278;p16"/>
          <p:cNvSpPr/>
          <p:nvPr/>
        </p:nvSpPr>
        <p:spPr>
          <a:xfrm>
            <a:off x="0" y="-2275"/>
            <a:ext cx="2568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16"/>
          <p:cNvGrpSpPr/>
          <p:nvPr/>
        </p:nvGrpSpPr>
        <p:grpSpPr>
          <a:xfrm rot="-5400000">
            <a:off x="3679888" y="78513"/>
            <a:ext cx="137050" cy="784925"/>
            <a:chOff x="6734550" y="3486475"/>
            <a:chExt cx="137050" cy="784925"/>
          </a:xfrm>
        </p:grpSpPr>
        <p:sp>
          <p:nvSpPr>
            <p:cNvPr id="280" name="Google Shape;280;p16"/>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07445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28"/>
        <p:cNvGrpSpPr/>
        <p:nvPr/>
      </p:nvGrpSpPr>
      <p:grpSpPr>
        <a:xfrm>
          <a:off x="0" y="0"/>
          <a:ext cx="0" cy="0"/>
          <a:chOff x="0" y="0"/>
          <a:chExt cx="0" cy="0"/>
        </a:xfrm>
      </p:grpSpPr>
      <p:sp>
        <p:nvSpPr>
          <p:cNvPr id="29" name="Google Shape;29;p3"/>
          <p:cNvSpPr/>
          <p:nvPr/>
        </p:nvSpPr>
        <p:spPr>
          <a:xfrm>
            <a:off x="6575400" y="-2275"/>
            <a:ext cx="2568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txBox="1">
            <a:spLocks noGrp="1"/>
          </p:cNvSpPr>
          <p:nvPr>
            <p:ph type="ctrTitle"/>
          </p:nvPr>
        </p:nvSpPr>
        <p:spPr>
          <a:xfrm>
            <a:off x="2284325" y="1786200"/>
            <a:ext cx="3888300" cy="157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31" name="Google Shape;31;p3"/>
          <p:cNvSpPr/>
          <p:nvPr/>
        </p:nvSpPr>
        <p:spPr>
          <a:xfrm rot="5400000">
            <a:off x="-950445" y="-98041"/>
            <a:ext cx="2585666"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413585" y="2318218"/>
            <a:ext cx="1014142" cy="507075"/>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txBox="1">
            <a:spLocks noGrp="1"/>
          </p:cNvSpPr>
          <p:nvPr>
            <p:ph type="title" idx="2" hasCustomPrompt="1"/>
          </p:nvPr>
        </p:nvSpPr>
        <p:spPr>
          <a:xfrm>
            <a:off x="713225" y="1915500"/>
            <a:ext cx="1571100" cy="131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8000"/>
              <a:buFont typeface="Oswald"/>
              <a:buNone/>
              <a:defRPr sz="8000" b="1">
                <a:solidFill>
                  <a:schemeClr val="l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grpSp>
        <p:nvGrpSpPr>
          <p:cNvPr id="34" name="Google Shape;34;p3"/>
          <p:cNvGrpSpPr/>
          <p:nvPr/>
        </p:nvGrpSpPr>
        <p:grpSpPr>
          <a:xfrm rot="-5400000">
            <a:off x="1037150" y="4138438"/>
            <a:ext cx="137050" cy="784925"/>
            <a:chOff x="6734550" y="3486475"/>
            <a:chExt cx="137050" cy="784925"/>
          </a:xfrm>
        </p:grpSpPr>
        <p:sp>
          <p:nvSpPr>
            <p:cNvPr id="35" name="Google Shape;35;p3"/>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5">
  <p:cSld name="Section header 5">
    <p:bg>
      <p:bgPr>
        <a:solidFill>
          <a:schemeClr val="lt1"/>
        </a:solidFill>
        <a:effectLst/>
      </p:bgPr>
    </p:bg>
    <p:spTree>
      <p:nvGrpSpPr>
        <p:cNvPr id="1" name="Shape 310"/>
        <p:cNvGrpSpPr/>
        <p:nvPr/>
      </p:nvGrpSpPr>
      <p:grpSpPr>
        <a:xfrm>
          <a:off x="0" y="0"/>
          <a:ext cx="0" cy="0"/>
          <a:chOff x="0" y="0"/>
          <a:chExt cx="0" cy="0"/>
        </a:xfrm>
      </p:grpSpPr>
      <p:sp>
        <p:nvSpPr>
          <p:cNvPr id="311" name="Google Shape;311;p18"/>
          <p:cNvSpPr/>
          <p:nvPr/>
        </p:nvSpPr>
        <p:spPr>
          <a:xfrm rot="5400000">
            <a:off x="7503255" y="-98041"/>
            <a:ext cx="2585666" cy="95948"/>
          </a:xfrm>
          <a:custGeom>
            <a:avLst/>
            <a:gdLst/>
            <a:ahLst/>
            <a:cxnLst/>
            <a:rect l="l" t="t" r="r" b="b"/>
            <a:pathLst>
              <a:path w="7354" h="1214" extrusionOk="0">
                <a:moveTo>
                  <a:pt x="0" y="0"/>
                </a:moveTo>
                <a:lnTo>
                  <a:pt x="0" y="1213"/>
                </a:lnTo>
                <a:lnTo>
                  <a:pt x="7354" y="1213"/>
                </a:lnTo>
                <a:lnTo>
                  <a:pt x="7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8"/>
          <p:cNvSpPr txBox="1">
            <a:spLocks noGrp="1"/>
          </p:cNvSpPr>
          <p:nvPr>
            <p:ph type="ctrTitle"/>
          </p:nvPr>
        </p:nvSpPr>
        <p:spPr>
          <a:xfrm>
            <a:off x="5006883" y="1786200"/>
            <a:ext cx="3888300" cy="157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313" name="Google Shape;313;p18"/>
          <p:cNvSpPr txBox="1">
            <a:spLocks noGrp="1"/>
          </p:cNvSpPr>
          <p:nvPr>
            <p:ph type="title" idx="2" hasCustomPrompt="1"/>
          </p:nvPr>
        </p:nvSpPr>
        <p:spPr>
          <a:xfrm>
            <a:off x="3354996" y="1915500"/>
            <a:ext cx="1571100" cy="1312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8000"/>
              <a:buFont typeface="Oswald"/>
              <a:buNone/>
              <a:defRPr sz="8000" b="1">
                <a:solidFill>
                  <a:schemeClr val="accen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sp>
        <p:nvSpPr>
          <p:cNvPr id="314" name="Google Shape;314;p18"/>
          <p:cNvSpPr/>
          <p:nvPr/>
        </p:nvSpPr>
        <p:spPr>
          <a:xfrm>
            <a:off x="0" y="-2275"/>
            <a:ext cx="2568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8"/>
          <p:cNvSpPr/>
          <p:nvPr/>
        </p:nvSpPr>
        <p:spPr>
          <a:xfrm rot="5400000">
            <a:off x="8534615" y="2318218"/>
            <a:ext cx="1014142" cy="507075"/>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18"/>
          <p:cNvGrpSpPr/>
          <p:nvPr/>
        </p:nvGrpSpPr>
        <p:grpSpPr>
          <a:xfrm rot="-5400000">
            <a:off x="3679888" y="4138438"/>
            <a:ext cx="137050" cy="784925"/>
            <a:chOff x="6734550" y="3486475"/>
            <a:chExt cx="137050" cy="784925"/>
          </a:xfrm>
        </p:grpSpPr>
        <p:sp>
          <p:nvSpPr>
            <p:cNvPr id="317" name="Google Shape;317;p18"/>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8"/>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8"/>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8"/>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8"/>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8"/>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8"/>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8"/>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8"/>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8"/>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76446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1"/>
        <p:cNvGrpSpPr/>
        <p:nvPr/>
      </p:nvGrpSpPr>
      <p:grpSpPr>
        <a:xfrm>
          <a:off x="0" y="0"/>
          <a:ext cx="0" cy="0"/>
          <a:chOff x="0" y="0"/>
          <a:chExt cx="0" cy="0"/>
        </a:xfrm>
      </p:grpSpPr>
      <p:sp>
        <p:nvSpPr>
          <p:cNvPr id="62" name="Google Shape;62;p5"/>
          <p:cNvSpPr/>
          <p:nvPr/>
        </p:nvSpPr>
        <p:spPr>
          <a:xfrm>
            <a:off x="-75" y="539500"/>
            <a:ext cx="8430900" cy="45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grpSp>
        <p:nvGrpSpPr>
          <p:cNvPr id="64" name="Google Shape;64;p5"/>
          <p:cNvGrpSpPr/>
          <p:nvPr/>
        </p:nvGrpSpPr>
        <p:grpSpPr>
          <a:xfrm>
            <a:off x="8735350" y="0"/>
            <a:ext cx="137050" cy="784925"/>
            <a:chOff x="6734550" y="3486475"/>
            <a:chExt cx="137050" cy="784925"/>
          </a:xfrm>
        </p:grpSpPr>
        <p:sp>
          <p:nvSpPr>
            <p:cNvPr id="65" name="Google Shape;65;p5"/>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5"/>
          <p:cNvSpPr/>
          <p:nvPr/>
        </p:nvSpPr>
        <p:spPr>
          <a:xfrm rot="10800000">
            <a:off x="4139889" y="4779594"/>
            <a:ext cx="864171" cy="432108"/>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txBox="1">
            <a:spLocks noGrp="1"/>
          </p:cNvSpPr>
          <p:nvPr>
            <p:ph type="title" idx="2"/>
          </p:nvPr>
        </p:nvSpPr>
        <p:spPr>
          <a:xfrm>
            <a:off x="713175" y="1170500"/>
            <a:ext cx="3638700" cy="3429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1pPr>
            <a:lvl2pPr lvl="1"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2pPr>
            <a:lvl3pPr lvl="2"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3pPr>
            <a:lvl4pPr lvl="3"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4pPr>
            <a:lvl5pPr lvl="4"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5pPr>
            <a:lvl6pPr lvl="5"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6pPr>
            <a:lvl7pPr lvl="6"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7pPr>
            <a:lvl8pPr lvl="7"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8pPr>
            <a:lvl9pPr lvl="8"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9pPr>
          </a:lstStyle>
          <a:p>
            <a:endParaRPr/>
          </a:p>
        </p:txBody>
      </p:sp>
      <p:sp>
        <p:nvSpPr>
          <p:cNvPr id="77" name="Google Shape;77;p5"/>
          <p:cNvSpPr txBox="1">
            <a:spLocks noGrp="1"/>
          </p:cNvSpPr>
          <p:nvPr>
            <p:ph type="title" idx="3"/>
          </p:nvPr>
        </p:nvSpPr>
        <p:spPr>
          <a:xfrm>
            <a:off x="4792100" y="1170500"/>
            <a:ext cx="3638700" cy="3429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1pPr>
            <a:lvl2pPr lvl="1"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2pPr>
            <a:lvl3pPr lvl="2"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3pPr>
            <a:lvl4pPr lvl="3"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4pPr>
            <a:lvl5pPr lvl="4"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5pPr>
            <a:lvl6pPr lvl="5"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6pPr>
            <a:lvl7pPr lvl="6"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7pPr>
            <a:lvl8pPr lvl="7"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8pPr>
            <a:lvl9pPr lvl="8"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9pPr>
          </a:lstStyle>
          <a:p>
            <a:endParaRPr/>
          </a:p>
        </p:txBody>
      </p:sp>
    </p:spTree>
    <p:extLst>
      <p:ext uri="{BB962C8B-B14F-4D97-AF65-F5344CB8AC3E}">
        <p14:creationId xmlns:p14="http://schemas.microsoft.com/office/powerpoint/2010/main" val="613824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7"/>
          <p:cNvSpPr/>
          <p:nvPr/>
        </p:nvSpPr>
        <p:spPr>
          <a:xfrm rot="10800000">
            <a:off x="-64" y="4551440"/>
            <a:ext cx="2572779"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txBox="1">
            <a:spLocks noGrp="1"/>
          </p:cNvSpPr>
          <p:nvPr>
            <p:ph type="title"/>
          </p:nvPr>
        </p:nvSpPr>
        <p:spPr>
          <a:xfrm>
            <a:off x="713225" y="2028000"/>
            <a:ext cx="3470100" cy="49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97" name="Google Shape;97;p7"/>
          <p:cNvSpPr txBox="1">
            <a:spLocks noGrp="1"/>
          </p:cNvSpPr>
          <p:nvPr>
            <p:ph type="title" idx="2"/>
          </p:nvPr>
        </p:nvSpPr>
        <p:spPr>
          <a:xfrm>
            <a:off x="713225" y="2462350"/>
            <a:ext cx="3470100" cy="1029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98" name="Google Shape;98;p7"/>
          <p:cNvSpPr/>
          <p:nvPr/>
        </p:nvSpPr>
        <p:spPr>
          <a:xfrm>
            <a:off x="-74" y="0"/>
            <a:ext cx="9144000" cy="12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7"/>
          <p:cNvGrpSpPr/>
          <p:nvPr/>
        </p:nvGrpSpPr>
        <p:grpSpPr>
          <a:xfrm>
            <a:off x="8735350" y="0"/>
            <a:ext cx="137050" cy="784925"/>
            <a:chOff x="6734550" y="3486475"/>
            <a:chExt cx="137050" cy="784925"/>
          </a:xfrm>
        </p:grpSpPr>
        <p:sp>
          <p:nvSpPr>
            <p:cNvPr id="100" name="Google Shape;100;p7"/>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7"/>
          <p:cNvSpPr/>
          <p:nvPr/>
        </p:nvSpPr>
        <p:spPr>
          <a:xfrm rot="5400000">
            <a:off x="7662623" y="4625138"/>
            <a:ext cx="2401990" cy="1201059"/>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2437323" y="892750"/>
            <a:ext cx="410700" cy="41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1"/>
        </a:solidFill>
        <a:effectLst/>
      </p:bgPr>
    </p:bg>
    <p:spTree>
      <p:nvGrpSpPr>
        <p:cNvPr id="1" name="Shape 128"/>
        <p:cNvGrpSpPr/>
        <p:nvPr/>
      </p:nvGrpSpPr>
      <p:grpSpPr>
        <a:xfrm>
          <a:off x="0" y="0"/>
          <a:ext cx="0" cy="0"/>
          <a:chOff x="0" y="0"/>
          <a:chExt cx="0" cy="0"/>
        </a:xfrm>
      </p:grpSpPr>
      <p:sp>
        <p:nvSpPr>
          <p:cNvPr id="129" name="Google Shape;129;p9"/>
          <p:cNvSpPr txBox="1">
            <a:spLocks noGrp="1"/>
          </p:cNvSpPr>
          <p:nvPr>
            <p:ph type="title"/>
          </p:nvPr>
        </p:nvSpPr>
        <p:spPr>
          <a:xfrm>
            <a:off x="3651800" y="4222325"/>
            <a:ext cx="3888300" cy="3771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130" name="Google Shape;130;p9"/>
          <p:cNvSpPr/>
          <p:nvPr/>
        </p:nvSpPr>
        <p:spPr>
          <a:xfrm rot="5400000">
            <a:off x="8051533" y="692693"/>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rot="-5400000">
            <a:off x="-399792" y="4354856"/>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txBox="1">
            <a:spLocks noGrp="1"/>
          </p:cNvSpPr>
          <p:nvPr>
            <p:ph type="ctrTitle" idx="2"/>
          </p:nvPr>
        </p:nvSpPr>
        <p:spPr>
          <a:xfrm>
            <a:off x="3666500" y="2651225"/>
            <a:ext cx="3888300" cy="157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133" name="Google Shape;133;p9"/>
          <p:cNvSpPr txBox="1">
            <a:spLocks noGrp="1"/>
          </p:cNvSpPr>
          <p:nvPr>
            <p:ph type="title" idx="3" hasCustomPrompt="1"/>
          </p:nvPr>
        </p:nvSpPr>
        <p:spPr>
          <a:xfrm>
            <a:off x="2086900" y="2969425"/>
            <a:ext cx="1571100" cy="131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8000"/>
              <a:buFont typeface="Oswald"/>
              <a:buNone/>
              <a:defRPr sz="8000" b="1">
                <a:solidFill>
                  <a:schemeClr val="l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sp>
        <p:nvSpPr>
          <p:cNvPr id="134" name="Google Shape;134;p9"/>
          <p:cNvSpPr/>
          <p:nvPr/>
        </p:nvSpPr>
        <p:spPr>
          <a:xfrm>
            <a:off x="8093550" y="3161375"/>
            <a:ext cx="848100" cy="198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rot="-5400000">
            <a:off x="-258147" y="2241070"/>
            <a:ext cx="1032630" cy="516342"/>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5400000">
            <a:off x="1033850" y="-406500"/>
            <a:ext cx="848100" cy="2935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9"/>
          <p:cNvGrpSpPr/>
          <p:nvPr/>
        </p:nvGrpSpPr>
        <p:grpSpPr>
          <a:xfrm rot="-5400000">
            <a:off x="7969788" y="668938"/>
            <a:ext cx="137050" cy="784925"/>
            <a:chOff x="6734550" y="3486475"/>
            <a:chExt cx="137050" cy="784925"/>
          </a:xfrm>
        </p:grpSpPr>
        <p:sp>
          <p:nvSpPr>
            <p:cNvPr id="138" name="Google Shape;138;p9"/>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148"/>
        <p:cNvGrpSpPr/>
        <p:nvPr/>
      </p:nvGrpSpPr>
      <p:grpSpPr>
        <a:xfrm>
          <a:off x="0" y="0"/>
          <a:ext cx="0" cy="0"/>
          <a:chOff x="0" y="0"/>
          <a:chExt cx="0" cy="0"/>
        </a:xfrm>
      </p:grpSpPr>
      <p:sp>
        <p:nvSpPr>
          <p:cNvPr id="149" name="Google Shape;149;p10"/>
          <p:cNvSpPr/>
          <p:nvPr/>
        </p:nvSpPr>
        <p:spPr>
          <a:xfrm>
            <a:off x="-75" y="539500"/>
            <a:ext cx="8430900" cy="45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0"/>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0"/>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152" name="Google Shape;152;p10"/>
          <p:cNvSpPr/>
          <p:nvPr/>
        </p:nvSpPr>
        <p:spPr>
          <a:xfrm rot="5400000">
            <a:off x="8495867" y="2355697"/>
            <a:ext cx="864171" cy="432108"/>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0"/>
          <p:cNvSpPr/>
          <p:nvPr/>
        </p:nvSpPr>
        <p:spPr>
          <a:xfrm rot="-5400000">
            <a:off x="-216033" y="2355697"/>
            <a:ext cx="864171" cy="432108"/>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 name="Google Shape;154;p10"/>
          <p:cNvGrpSpPr/>
          <p:nvPr/>
        </p:nvGrpSpPr>
        <p:grpSpPr>
          <a:xfrm rot="-5400000">
            <a:off x="1037150" y="4462925"/>
            <a:ext cx="137050" cy="784925"/>
            <a:chOff x="6734550" y="3486475"/>
            <a:chExt cx="137050" cy="784925"/>
          </a:xfrm>
        </p:grpSpPr>
        <p:sp>
          <p:nvSpPr>
            <p:cNvPr id="155" name="Google Shape;155;p10"/>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0"/>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0"/>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0"/>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0"/>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0"/>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0"/>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0"/>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0"/>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0"/>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0"/>
          <p:cNvSpPr/>
          <p:nvPr/>
        </p:nvSpPr>
        <p:spPr>
          <a:xfrm>
            <a:off x="7418875" y="4786850"/>
            <a:ext cx="1011900" cy="13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ONE_COLUMN_TEXT_1">
    <p:spTree>
      <p:nvGrpSpPr>
        <p:cNvPr id="1" name="Shape 185"/>
        <p:cNvGrpSpPr/>
        <p:nvPr/>
      </p:nvGrpSpPr>
      <p:grpSpPr>
        <a:xfrm>
          <a:off x="0" y="0"/>
          <a:ext cx="0" cy="0"/>
          <a:chOff x="0" y="0"/>
          <a:chExt cx="0" cy="0"/>
        </a:xfrm>
      </p:grpSpPr>
      <p:grpSp>
        <p:nvGrpSpPr>
          <p:cNvPr id="186" name="Google Shape;186;p13"/>
          <p:cNvGrpSpPr/>
          <p:nvPr/>
        </p:nvGrpSpPr>
        <p:grpSpPr>
          <a:xfrm>
            <a:off x="1551988" y="1658575"/>
            <a:ext cx="6039850" cy="1801350"/>
            <a:chOff x="1551988" y="1658575"/>
            <a:chExt cx="6039850" cy="1801350"/>
          </a:xfrm>
        </p:grpSpPr>
        <p:grpSp>
          <p:nvGrpSpPr>
            <p:cNvPr id="187" name="Google Shape;187;p13"/>
            <p:cNvGrpSpPr/>
            <p:nvPr/>
          </p:nvGrpSpPr>
          <p:grpSpPr>
            <a:xfrm>
              <a:off x="1551988" y="1658575"/>
              <a:ext cx="866600" cy="0"/>
              <a:chOff x="1546813" y="1658575"/>
              <a:chExt cx="866600" cy="0"/>
            </a:xfrm>
          </p:grpSpPr>
          <p:cxnSp>
            <p:nvCxnSpPr>
              <p:cNvPr id="188" name="Google Shape;188;p13"/>
              <p:cNvCxnSpPr/>
              <p:nvPr/>
            </p:nvCxnSpPr>
            <p:spPr>
              <a:xfrm>
                <a:off x="15468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189" name="Google Shape;189;p13"/>
              <p:cNvCxnSpPr/>
              <p:nvPr/>
            </p:nvCxnSpPr>
            <p:spPr>
              <a:xfrm>
                <a:off x="22601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190" name="Google Shape;190;p13"/>
            <p:cNvGrpSpPr/>
            <p:nvPr/>
          </p:nvGrpSpPr>
          <p:grpSpPr>
            <a:xfrm>
              <a:off x="4138613" y="1658575"/>
              <a:ext cx="866600" cy="0"/>
              <a:chOff x="4138613" y="1658575"/>
              <a:chExt cx="866600" cy="0"/>
            </a:xfrm>
          </p:grpSpPr>
          <p:cxnSp>
            <p:nvCxnSpPr>
              <p:cNvPr id="191" name="Google Shape;191;p13"/>
              <p:cNvCxnSpPr/>
              <p:nvPr/>
            </p:nvCxnSpPr>
            <p:spPr>
              <a:xfrm>
                <a:off x="41386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192" name="Google Shape;192;p13"/>
              <p:cNvCxnSpPr/>
              <p:nvPr/>
            </p:nvCxnSpPr>
            <p:spPr>
              <a:xfrm>
                <a:off x="48519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193" name="Google Shape;193;p13"/>
            <p:cNvGrpSpPr/>
            <p:nvPr/>
          </p:nvGrpSpPr>
          <p:grpSpPr>
            <a:xfrm>
              <a:off x="6725238" y="1658575"/>
              <a:ext cx="866600" cy="0"/>
              <a:chOff x="6730413" y="1658575"/>
              <a:chExt cx="866600" cy="0"/>
            </a:xfrm>
          </p:grpSpPr>
          <p:cxnSp>
            <p:nvCxnSpPr>
              <p:cNvPr id="194" name="Google Shape;194;p13"/>
              <p:cNvCxnSpPr/>
              <p:nvPr/>
            </p:nvCxnSpPr>
            <p:spPr>
              <a:xfrm>
                <a:off x="67304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195" name="Google Shape;195;p13"/>
              <p:cNvCxnSpPr/>
              <p:nvPr/>
            </p:nvCxnSpPr>
            <p:spPr>
              <a:xfrm>
                <a:off x="74437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196" name="Google Shape;196;p13"/>
            <p:cNvGrpSpPr/>
            <p:nvPr/>
          </p:nvGrpSpPr>
          <p:grpSpPr>
            <a:xfrm>
              <a:off x="1551988" y="3459925"/>
              <a:ext cx="866600" cy="0"/>
              <a:chOff x="1546813" y="1658575"/>
              <a:chExt cx="866600" cy="0"/>
            </a:xfrm>
          </p:grpSpPr>
          <p:cxnSp>
            <p:nvCxnSpPr>
              <p:cNvPr id="197" name="Google Shape;197;p13"/>
              <p:cNvCxnSpPr/>
              <p:nvPr/>
            </p:nvCxnSpPr>
            <p:spPr>
              <a:xfrm>
                <a:off x="15468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198" name="Google Shape;198;p13"/>
              <p:cNvCxnSpPr/>
              <p:nvPr/>
            </p:nvCxnSpPr>
            <p:spPr>
              <a:xfrm>
                <a:off x="22601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199" name="Google Shape;199;p13"/>
            <p:cNvGrpSpPr/>
            <p:nvPr/>
          </p:nvGrpSpPr>
          <p:grpSpPr>
            <a:xfrm>
              <a:off x="4138613" y="3459925"/>
              <a:ext cx="866600" cy="0"/>
              <a:chOff x="4138613" y="1658575"/>
              <a:chExt cx="866600" cy="0"/>
            </a:xfrm>
          </p:grpSpPr>
          <p:cxnSp>
            <p:nvCxnSpPr>
              <p:cNvPr id="200" name="Google Shape;200;p13"/>
              <p:cNvCxnSpPr/>
              <p:nvPr/>
            </p:nvCxnSpPr>
            <p:spPr>
              <a:xfrm>
                <a:off x="41386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201" name="Google Shape;201;p13"/>
              <p:cNvCxnSpPr/>
              <p:nvPr/>
            </p:nvCxnSpPr>
            <p:spPr>
              <a:xfrm>
                <a:off x="48519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202" name="Google Shape;202;p13"/>
            <p:cNvGrpSpPr/>
            <p:nvPr/>
          </p:nvGrpSpPr>
          <p:grpSpPr>
            <a:xfrm>
              <a:off x="6725238" y="3459925"/>
              <a:ext cx="866600" cy="0"/>
              <a:chOff x="6730413" y="1658575"/>
              <a:chExt cx="866600" cy="0"/>
            </a:xfrm>
          </p:grpSpPr>
          <p:cxnSp>
            <p:nvCxnSpPr>
              <p:cNvPr id="203" name="Google Shape;203;p13"/>
              <p:cNvCxnSpPr/>
              <p:nvPr/>
            </p:nvCxnSpPr>
            <p:spPr>
              <a:xfrm>
                <a:off x="67304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204" name="Google Shape;204;p13"/>
              <p:cNvCxnSpPr/>
              <p:nvPr/>
            </p:nvCxnSpPr>
            <p:spPr>
              <a:xfrm>
                <a:off x="7443713" y="1658575"/>
                <a:ext cx="153300" cy="0"/>
              </a:xfrm>
              <a:prstGeom prst="straightConnector1">
                <a:avLst/>
              </a:prstGeom>
              <a:noFill/>
              <a:ln w="28575" cap="flat" cmpd="sng">
                <a:solidFill>
                  <a:schemeClr val="lt2"/>
                </a:solidFill>
                <a:prstDash val="solid"/>
                <a:round/>
                <a:headEnd type="none" w="med" len="med"/>
                <a:tailEnd type="none" w="med" len="med"/>
              </a:ln>
            </p:spPr>
          </p:cxnSp>
        </p:grpSp>
      </p:grpSp>
      <p:sp>
        <p:nvSpPr>
          <p:cNvPr id="205" name="Google Shape;205;p13"/>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206" name="Google Shape;206;p13"/>
          <p:cNvSpPr txBox="1">
            <a:spLocks noGrp="1"/>
          </p:cNvSpPr>
          <p:nvPr>
            <p:ph type="title" idx="2" hasCustomPrompt="1"/>
          </p:nvPr>
        </p:nvSpPr>
        <p:spPr>
          <a:xfrm>
            <a:off x="1502588" y="138467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07" name="Google Shape;207;p13"/>
          <p:cNvSpPr txBox="1">
            <a:spLocks noGrp="1"/>
          </p:cNvSpPr>
          <p:nvPr>
            <p:ph type="title" idx="3"/>
          </p:nvPr>
        </p:nvSpPr>
        <p:spPr>
          <a:xfrm>
            <a:off x="713138" y="1861900"/>
            <a:ext cx="2544300" cy="3534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Font typeface="Muli"/>
              <a:buNone/>
              <a:defRPr sz="1600">
                <a:latin typeface="Muli"/>
                <a:ea typeface="Muli"/>
                <a:cs typeface="Muli"/>
                <a:sym typeface="Muli"/>
              </a:defRPr>
            </a:lvl1pPr>
            <a:lvl2pPr lvl="1" algn="ctr">
              <a:spcBef>
                <a:spcPts val="0"/>
              </a:spcBef>
              <a:spcAft>
                <a:spcPts val="0"/>
              </a:spcAft>
              <a:buSzPts val="2800"/>
              <a:buFont typeface="Muli"/>
              <a:buNone/>
              <a:defRPr>
                <a:latin typeface="Muli"/>
                <a:ea typeface="Muli"/>
                <a:cs typeface="Muli"/>
                <a:sym typeface="Muli"/>
              </a:defRPr>
            </a:lvl2pPr>
            <a:lvl3pPr lvl="2" algn="ctr">
              <a:spcBef>
                <a:spcPts val="0"/>
              </a:spcBef>
              <a:spcAft>
                <a:spcPts val="0"/>
              </a:spcAft>
              <a:buSzPts val="2800"/>
              <a:buFont typeface="Muli"/>
              <a:buNone/>
              <a:defRPr>
                <a:latin typeface="Muli"/>
                <a:ea typeface="Muli"/>
                <a:cs typeface="Muli"/>
                <a:sym typeface="Muli"/>
              </a:defRPr>
            </a:lvl3pPr>
            <a:lvl4pPr lvl="3" algn="ctr">
              <a:spcBef>
                <a:spcPts val="0"/>
              </a:spcBef>
              <a:spcAft>
                <a:spcPts val="0"/>
              </a:spcAft>
              <a:buSzPts val="2800"/>
              <a:buFont typeface="Muli"/>
              <a:buNone/>
              <a:defRPr>
                <a:latin typeface="Muli"/>
                <a:ea typeface="Muli"/>
                <a:cs typeface="Muli"/>
                <a:sym typeface="Muli"/>
              </a:defRPr>
            </a:lvl4pPr>
            <a:lvl5pPr lvl="4" algn="ctr">
              <a:spcBef>
                <a:spcPts val="0"/>
              </a:spcBef>
              <a:spcAft>
                <a:spcPts val="0"/>
              </a:spcAft>
              <a:buSzPts val="2800"/>
              <a:buFont typeface="Muli"/>
              <a:buNone/>
              <a:defRPr>
                <a:latin typeface="Muli"/>
                <a:ea typeface="Muli"/>
                <a:cs typeface="Muli"/>
                <a:sym typeface="Muli"/>
              </a:defRPr>
            </a:lvl5pPr>
            <a:lvl6pPr lvl="5" algn="ctr">
              <a:spcBef>
                <a:spcPts val="0"/>
              </a:spcBef>
              <a:spcAft>
                <a:spcPts val="0"/>
              </a:spcAft>
              <a:buSzPts val="2800"/>
              <a:buFont typeface="Muli"/>
              <a:buNone/>
              <a:defRPr>
                <a:latin typeface="Muli"/>
                <a:ea typeface="Muli"/>
                <a:cs typeface="Muli"/>
                <a:sym typeface="Muli"/>
              </a:defRPr>
            </a:lvl6pPr>
            <a:lvl7pPr lvl="6" algn="ctr">
              <a:spcBef>
                <a:spcPts val="0"/>
              </a:spcBef>
              <a:spcAft>
                <a:spcPts val="0"/>
              </a:spcAft>
              <a:buSzPts val="2800"/>
              <a:buFont typeface="Muli"/>
              <a:buNone/>
              <a:defRPr>
                <a:latin typeface="Muli"/>
                <a:ea typeface="Muli"/>
                <a:cs typeface="Muli"/>
                <a:sym typeface="Muli"/>
              </a:defRPr>
            </a:lvl7pPr>
            <a:lvl8pPr lvl="7" algn="ctr">
              <a:spcBef>
                <a:spcPts val="0"/>
              </a:spcBef>
              <a:spcAft>
                <a:spcPts val="0"/>
              </a:spcAft>
              <a:buSzPts val="2800"/>
              <a:buFont typeface="Muli"/>
              <a:buNone/>
              <a:defRPr>
                <a:latin typeface="Muli"/>
                <a:ea typeface="Muli"/>
                <a:cs typeface="Muli"/>
                <a:sym typeface="Muli"/>
              </a:defRPr>
            </a:lvl8pPr>
            <a:lvl9pPr lvl="8" algn="ctr">
              <a:spcBef>
                <a:spcPts val="0"/>
              </a:spcBef>
              <a:spcAft>
                <a:spcPts val="0"/>
              </a:spcAft>
              <a:buSzPts val="2800"/>
              <a:buFont typeface="Muli"/>
              <a:buNone/>
              <a:defRPr>
                <a:latin typeface="Muli"/>
                <a:ea typeface="Muli"/>
                <a:cs typeface="Muli"/>
                <a:sym typeface="Muli"/>
              </a:defRPr>
            </a:lvl9pPr>
          </a:lstStyle>
          <a:p>
            <a:endParaRPr/>
          </a:p>
        </p:txBody>
      </p:sp>
      <p:sp>
        <p:nvSpPr>
          <p:cNvPr id="208" name="Google Shape;208;p13"/>
          <p:cNvSpPr txBox="1">
            <a:spLocks noGrp="1"/>
          </p:cNvSpPr>
          <p:nvPr>
            <p:ph type="title" idx="4"/>
          </p:nvPr>
        </p:nvSpPr>
        <p:spPr>
          <a:xfrm>
            <a:off x="713138" y="220077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09" name="Google Shape;209;p13"/>
          <p:cNvSpPr txBox="1">
            <a:spLocks noGrp="1"/>
          </p:cNvSpPr>
          <p:nvPr>
            <p:ph type="title" idx="5" hasCustomPrompt="1"/>
          </p:nvPr>
        </p:nvSpPr>
        <p:spPr>
          <a:xfrm>
            <a:off x="4089213" y="138467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10" name="Google Shape;210;p13"/>
          <p:cNvSpPr txBox="1">
            <a:spLocks noGrp="1"/>
          </p:cNvSpPr>
          <p:nvPr>
            <p:ph type="title" idx="6"/>
          </p:nvPr>
        </p:nvSpPr>
        <p:spPr>
          <a:xfrm>
            <a:off x="3299763" y="1861900"/>
            <a:ext cx="25443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211" name="Google Shape;211;p13"/>
          <p:cNvSpPr txBox="1">
            <a:spLocks noGrp="1"/>
          </p:cNvSpPr>
          <p:nvPr>
            <p:ph type="title" idx="7"/>
          </p:nvPr>
        </p:nvSpPr>
        <p:spPr>
          <a:xfrm>
            <a:off x="3299763" y="220077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12" name="Google Shape;212;p13"/>
          <p:cNvSpPr txBox="1">
            <a:spLocks noGrp="1"/>
          </p:cNvSpPr>
          <p:nvPr>
            <p:ph type="title" idx="8" hasCustomPrompt="1"/>
          </p:nvPr>
        </p:nvSpPr>
        <p:spPr>
          <a:xfrm>
            <a:off x="6675838" y="138467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13" name="Google Shape;213;p13"/>
          <p:cNvSpPr txBox="1">
            <a:spLocks noGrp="1"/>
          </p:cNvSpPr>
          <p:nvPr>
            <p:ph type="title" idx="9"/>
          </p:nvPr>
        </p:nvSpPr>
        <p:spPr>
          <a:xfrm>
            <a:off x="5886388" y="1861900"/>
            <a:ext cx="25443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214" name="Google Shape;214;p13"/>
          <p:cNvSpPr txBox="1">
            <a:spLocks noGrp="1"/>
          </p:cNvSpPr>
          <p:nvPr>
            <p:ph type="title" idx="13"/>
          </p:nvPr>
        </p:nvSpPr>
        <p:spPr>
          <a:xfrm>
            <a:off x="5886388" y="220077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15" name="Google Shape;215;p13"/>
          <p:cNvSpPr txBox="1">
            <a:spLocks noGrp="1"/>
          </p:cNvSpPr>
          <p:nvPr>
            <p:ph type="title" idx="14" hasCustomPrompt="1"/>
          </p:nvPr>
        </p:nvSpPr>
        <p:spPr>
          <a:xfrm>
            <a:off x="1502588" y="318602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16" name="Google Shape;216;p13"/>
          <p:cNvSpPr txBox="1">
            <a:spLocks noGrp="1"/>
          </p:cNvSpPr>
          <p:nvPr>
            <p:ph type="title" idx="15"/>
          </p:nvPr>
        </p:nvSpPr>
        <p:spPr>
          <a:xfrm>
            <a:off x="713138" y="3663250"/>
            <a:ext cx="25443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217" name="Google Shape;217;p13"/>
          <p:cNvSpPr txBox="1">
            <a:spLocks noGrp="1"/>
          </p:cNvSpPr>
          <p:nvPr>
            <p:ph type="title" idx="16"/>
          </p:nvPr>
        </p:nvSpPr>
        <p:spPr>
          <a:xfrm>
            <a:off x="713138" y="400212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18" name="Google Shape;218;p13"/>
          <p:cNvSpPr txBox="1">
            <a:spLocks noGrp="1"/>
          </p:cNvSpPr>
          <p:nvPr>
            <p:ph type="title" idx="17" hasCustomPrompt="1"/>
          </p:nvPr>
        </p:nvSpPr>
        <p:spPr>
          <a:xfrm>
            <a:off x="4089213" y="318602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19" name="Google Shape;219;p13"/>
          <p:cNvSpPr txBox="1">
            <a:spLocks noGrp="1"/>
          </p:cNvSpPr>
          <p:nvPr>
            <p:ph type="title" idx="18"/>
          </p:nvPr>
        </p:nvSpPr>
        <p:spPr>
          <a:xfrm>
            <a:off x="3299763" y="3663250"/>
            <a:ext cx="25443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220" name="Google Shape;220;p13"/>
          <p:cNvSpPr txBox="1">
            <a:spLocks noGrp="1"/>
          </p:cNvSpPr>
          <p:nvPr>
            <p:ph type="title" idx="19"/>
          </p:nvPr>
        </p:nvSpPr>
        <p:spPr>
          <a:xfrm>
            <a:off x="3299763" y="400212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21" name="Google Shape;221;p13"/>
          <p:cNvSpPr txBox="1">
            <a:spLocks noGrp="1"/>
          </p:cNvSpPr>
          <p:nvPr>
            <p:ph type="title" idx="20" hasCustomPrompt="1"/>
          </p:nvPr>
        </p:nvSpPr>
        <p:spPr>
          <a:xfrm>
            <a:off x="6675838" y="318602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22" name="Google Shape;222;p13"/>
          <p:cNvSpPr txBox="1">
            <a:spLocks noGrp="1"/>
          </p:cNvSpPr>
          <p:nvPr>
            <p:ph type="title" idx="21"/>
          </p:nvPr>
        </p:nvSpPr>
        <p:spPr>
          <a:xfrm>
            <a:off x="5886388" y="3663250"/>
            <a:ext cx="25443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223" name="Google Shape;223;p13"/>
          <p:cNvSpPr txBox="1">
            <a:spLocks noGrp="1"/>
          </p:cNvSpPr>
          <p:nvPr>
            <p:ph type="title" idx="22"/>
          </p:nvPr>
        </p:nvSpPr>
        <p:spPr>
          <a:xfrm>
            <a:off x="5886388" y="400212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24" name="Google Shape;224;p13"/>
          <p:cNvSpPr/>
          <p:nvPr/>
        </p:nvSpPr>
        <p:spPr>
          <a:xfrm rot="5400000">
            <a:off x="8062115" y="4365389"/>
            <a:ext cx="1483522"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74" y="0"/>
            <a:ext cx="9144000" cy="12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rot="5400000">
            <a:off x="-392142" y="662668"/>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rot="5400000">
            <a:off x="287564" y="1529112"/>
            <a:ext cx="121948" cy="98874"/>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13"/>
          <p:cNvGrpSpPr/>
          <p:nvPr/>
        </p:nvGrpSpPr>
        <p:grpSpPr>
          <a:xfrm>
            <a:off x="8735350" y="0"/>
            <a:ext cx="137050" cy="784925"/>
            <a:chOff x="6734550" y="3486475"/>
            <a:chExt cx="137050" cy="784925"/>
          </a:xfrm>
        </p:grpSpPr>
        <p:sp>
          <p:nvSpPr>
            <p:cNvPr id="229" name="Google Shape;229;p13"/>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_HEADER_1">
    <p:bg>
      <p:bgPr>
        <a:solidFill>
          <a:schemeClr val="lt1"/>
        </a:solidFill>
        <a:effectLst/>
      </p:bgPr>
    </p:bg>
    <p:spTree>
      <p:nvGrpSpPr>
        <p:cNvPr id="1" name="Shape 256"/>
        <p:cNvGrpSpPr/>
        <p:nvPr/>
      </p:nvGrpSpPr>
      <p:grpSpPr>
        <a:xfrm>
          <a:off x="0" y="0"/>
          <a:ext cx="0" cy="0"/>
          <a:chOff x="0" y="0"/>
          <a:chExt cx="0" cy="0"/>
        </a:xfrm>
      </p:grpSpPr>
      <p:sp>
        <p:nvSpPr>
          <p:cNvPr id="257" name="Google Shape;257;p15"/>
          <p:cNvSpPr/>
          <p:nvPr/>
        </p:nvSpPr>
        <p:spPr>
          <a:xfrm rot="5400000">
            <a:off x="-950445" y="-98041"/>
            <a:ext cx="2585666" cy="95948"/>
          </a:xfrm>
          <a:custGeom>
            <a:avLst/>
            <a:gdLst/>
            <a:ahLst/>
            <a:cxnLst/>
            <a:rect l="l" t="t" r="r" b="b"/>
            <a:pathLst>
              <a:path w="7354" h="1214" extrusionOk="0">
                <a:moveTo>
                  <a:pt x="0" y="0"/>
                </a:moveTo>
                <a:lnTo>
                  <a:pt x="0" y="1213"/>
                </a:lnTo>
                <a:lnTo>
                  <a:pt x="7354" y="1213"/>
                </a:lnTo>
                <a:lnTo>
                  <a:pt x="7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txBox="1">
            <a:spLocks noGrp="1"/>
          </p:cNvSpPr>
          <p:nvPr>
            <p:ph type="title" hasCustomPrompt="1"/>
          </p:nvPr>
        </p:nvSpPr>
        <p:spPr>
          <a:xfrm>
            <a:off x="609222" y="1888095"/>
            <a:ext cx="1571100" cy="131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8000"/>
              <a:buFont typeface="Oswald"/>
              <a:buNone/>
              <a:defRPr sz="8000" b="1">
                <a:solidFill>
                  <a:schemeClr val="accen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sp>
        <p:nvSpPr>
          <p:cNvPr id="259" name="Google Shape;259;p15"/>
          <p:cNvSpPr/>
          <p:nvPr/>
        </p:nvSpPr>
        <p:spPr>
          <a:xfrm>
            <a:off x="6575400" y="-2275"/>
            <a:ext cx="2568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txBox="1">
            <a:spLocks noGrp="1"/>
          </p:cNvSpPr>
          <p:nvPr>
            <p:ph type="ctrTitle" idx="2"/>
          </p:nvPr>
        </p:nvSpPr>
        <p:spPr>
          <a:xfrm>
            <a:off x="2284325" y="1349595"/>
            <a:ext cx="3888300" cy="238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261" name="Google Shape;261;p15"/>
          <p:cNvSpPr/>
          <p:nvPr/>
        </p:nvSpPr>
        <p:spPr>
          <a:xfrm rot="-5400000">
            <a:off x="-413585" y="4429143"/>
            <a:ext cx="1014142" cy="507075"/>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15"/>
          <p:cNvGrpSpPr/>
          <p:nvPr/>
        </p:nvGrpSpPr>
        <p:grpSpPr>
          <a:xfrm rot="-5400000">
            <a:off x="4895938" y="78513"/>
            <a:ext cx="137050" cy="784925"/>
            <a:chOff x="6734550" y="3486475"/>
            <a:chExt cx="137050" cy="784925"/>
          </a:xfrm>
        </p:grpSpPr>
        <p:sp>
          <p:nvSpPr>
            <p:cNvPr id="263" name="Google Shape;263;p15"/>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4">
  <p:cSld name="SECTION_HEADER_1_2">
    <p:bg>
      <p:bgPr>
        <a:solidFill>
          <a:schemeClr val="lt1"/>
        </a:solidFill>
        <a:effectLst/>
      </p:bgPr>
    </p:bg>
    <p:spTree>
      <p:nvGrpSpPr>
        <p:cNvPr id="1" name="Shape 290"/>
        <p:cNvGrpSpPr/>
        <p:nvPr/>
      </p:nvGrpSpPr>
      <p:grpSpPr>
        <a:xfrm>
          <a:off x="0" y="0"/>
          <a:ext cx="0" cy="0"/>
          <a:chOff x="0" y="0"/>
          <a:chExt cx="0" cy="0"/>
        </a:xfrm>
      </p:grpSpPr>
      <p:sp>
        <p:nvSpPr>
          <p:cNvPr id="291" name="Google Shape;291;p17"/>
          <p:cNvSpPr txBox="1">
            <a:spLocks noGrp="1"/>
          </p:cNvSpPr>
          <p:nvPr>
            <p:ph type="ctrTitle"/>
          </p:nvPr>
        </p:nvSpPr>
        <p:spPr>
          <a:xfrm>
            <a:off x="3859471" y="3028313"/>
            <a:ext cx="3888300" cy="157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292" name="Google Shape;292;p17"/>
          <p:cNvSpPr/>
          <p:nvPr/>
        </p:nvSpPr>
        <p:spPr>
          <a:xfrm>
            <a:off x="8093550" y="3161375"/>
            <a:ext cx="848100" cy="198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7"/>
          <p:cNvSpPr/>
          <p:nvPr/>
        </p:nvSpPr>
        <p:spPr>
          <a:xfrm rot="-5400000">
            <a:off x="-258147" y="2241070"/>
            <a:ext cx="1032630" cy="516342"/>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rot="5400000">
            <a:off x="8051533" y="692693"/>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7"/>
          <p:cNvSpPr/>
          <p:nvPr/>
        </p:nvSpPr>
        <p:spPr>
          <a:xfrm rot="5400000">
            <a:off x="8731239" y="1559137"/>
            <a:ext cx="121948" cy="98874"/>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7"/>
          <p:cNvSpPr/>
          <p:nvPr/>
        </p:nvSpPr>
        <p:spPr>
          <a:xfrm rot="-5400000">
            <a:off x="-399792" y="4354856"/>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7"/>
          <p:cNvSpPr/>
          <p:nvPr/>
        </p:nvSpPr>
        <p:spPr>
          <a:xfrm rot="-5400000">
            <a:off x="279889" y="3485487"/>
            <a:ext cx="121948" cy="98874"/>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7"/>
          <p:cNvSpPr txBox="1">
            <a:spLocks noGrp="1"/>
          </p:cNvSpPr>
          <p:nvPr>
            <p:ph type="title" idx="2" hasCustomPrompt="1"/>
          </p:nvPr>
        </p:nvSpPr>
        <p:spPr>
          <a:xfrm>
            <a:off x="2190903" y="3157613"/>
            <a:ext cx="1571100" cy="131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8000"/>
              <a:buFont typeface="Oswald"/>
              <a:buNone/>
              <a:defRPr sz="8000" b="1">
                <a:solidFill>
                  <a:schemeClr val="accen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grpSp>
        <p:nvGrpSpPr>
          <p:cNvPr id="299" name="Google Shape;299;p17"/>
          <p:cNvGrpSpPr/>
          <p:nvPr/>
        </p:nvGrpSpPr>
        <p:grpSpPr>
          <a:xfrm rot="-5400000">
            <a:off x="644688" y="78513"/>
            <a:ext cx="137050" cy="784925"/>
            <a:chOff x="6734550" y="3486475"/>
            <a:chExt cx="137050" cy="784925"/>
          </a:xfrm>
        </p:grpSpPr>
        <p:sp>
          <p:nvSpPr>
            <p:cNvPr id="300" name="Google Shape;300;p17"/>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7"/>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7"/>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7"/>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7"/>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7"/>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7"/>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7"/>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500"/>
              <a:buFont typeface="Anton"/>
              <a:buNone/>
              <a:defRPr sz="2500">
                <a:solidFill>
                  <a:schemeClr val="dk1"/>
                </a:solidFill>
                <a:latin typeface="Anton"/>
                <a:ea typeface="Anton"/>
                <a:cs typeface="Anton"/>
                <a:sym typeface="Anton"/>
              </a:defRPr>
            </a:lvl1pPr>
            <a:lvl2pPr lvl="1"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2pPr>
            <a:lvl3pPr lvl="2"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3pPr>
            <a:lvl4pPr lvl="3"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4pPr>
            <a:lvl5pPr lvl="4"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5pPr>
            <a:lvl6pPr lvl="5"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6pPr>
            <a:lvl7pPr lvl="6"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7pPr>
            <a:lvl8pPr lvl="7"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8pPr>
            <a:lvl9pPr lvl="8"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9pPr>
          </a:lstStyle>
          <a:p>
            <a:endParaRPr/>
          </a:p>
        </p:txBody>
      </p:sp>
      <p:sp>
        <p:nvSpPr>
          <p:cNvPr id="7" name="Google Shape;7;p1"/>
          <p:cNvSpPr txBox="1">
            <a:spLocks noGrp="1"/>
          </p:cNvSpPr>
          <p:nvPr>
            <p:ph type="title" idx="2"/>
          </p:nvPr>
        </p:nvSpPr>
        <p:spPr>
          <a:xfrm>
            <a:off x="713175" y="1170500"/>
            <a:ext cx="7717500" cy="342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2pPr>
            <a:lvl3pPr lvl="2"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3pPr>
            <a:lvl4pPr lvl="3"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4pPr>
            <a:lvl5pPr lvl="4"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5pPr>
            <a:lvl6pPr lvl="5"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6pPr>
            <a:lvl7pPr lvl="6"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7pPr>
            <a:lvl8pPr lvl="7"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8pPr>
            <a:lvl9pPr lvl="8"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6" r:id="rId5"/>
    <p:sldLayoutId id="2147483658" r:id="rId6"/>
    <p:sldLayoutId id="2147483659" r:id="rId7"/>
    <p:sldLayoutId id="2147483661" r:id="rId8"/>
    <p:sldLayoutId id="2147483663" r:id="rId9"/>
    <p:sldLayoutId id="2147483666" r:id="rId10"/>
    <p:sldLayoutId id="2147483672" r:id="rId11"/>
    <p:sldLayoutId id="2147483673" r:id="rId12"/>
    <p:sldLayoutId id="2147483674" r:id="rId13"/>
    <p:sldLayoutId id="2147483675" r:id="rId14"/>
    <p:sldLayoutId id="2147483676" r:id="rId15"/>
    <p:sldLayoutId id="2147483677" r:id="rId16"/>
    <p:sldLayoutId id="2147483678" r:id="rId17"/>
    <p:sldLayoutId id="2147483680" r:id="rId18"/>
    <p:sldLayoutId id="2147483690" r:id="rId19"/>
    <p:sldLayoutId id="2147483691" r:id="rId20"/>
    <p:sldLayoutId id="2147483692"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RahulSingh409/Project-E-commerce-comparison-Website-vs-Mobile-App.gi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0.xml"/><Relationship Id="rId5" Type="http://schemas.openxmlformats.org/officeDocument/2006/relationships/image" Target="../media/image2.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share.streamlit.io/rahulsingh409/project-e-commerce-comparison-website-vs-mobile-app/main/app2.p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hyperlink" Target="mailto:manikumar.mh@gmail.com" TargetMode="External"/><Relationship Id="rId3" Type="http://schemas.openxmlformats.org/officeDocument/2006/relationships/image" Target="../media/image32.jpg"/><Relationship Id="rId7" Type="http://schemas.openxmlformats.org/officeDocument/2006/relationships/hyperlink" Target="mailto:hariawesome8@gmail.com"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mailto:infovishkakade@gmail.com" TargetMode="External"/><Relationship Id="rId5" Type="http://schemas.openxmlformats.org/officeDocument/2006/relationships/hyperlink" Target="mailto:dhamudamodhar@gmail.com" TargetMode="External"/><Relationship Id="rId10" Type="http://schemas.openxmlformats.org/officeDocument/2006/relationships/image" Target="../media/image2.png"/><Relationship Id="rId4" Type="http://schemas.openxmlformats.org/officeDocument/2006/relationships/hyperlink" Target="mailto:rahulsingh409@gmail.com" TargetMode="External"/><Relationship Id="rId9" Type="http://schemas.openxmlformats.org/officeDocument/2006/relationships/hyperlink" Target="mailto:2sushilkumaryadav@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3"/>
          <p:cNvSpPr txBox="1">
            <a:spLocks noGrp="1"/>
          </p:cNvSpPr>
          <p:nvPr>
            <p:ph type="ctrTitle"/>
          </p:nvPr>
        </p:nvSpPr>
        <p:spPr>
          <a:xfrm>
            <a:off x="3634960" y="64134"/>
            <a:ext cx="4874400" cy="246459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b="0" dirty="0">
                <a:latin typeface="Anton"/>
                <a:ea typeface="Anton"/>
                <a:cs typeface="Anton"/>
                <a:sym typeface="Anton"/>
              </a:rPr>
              <a:t>PROJECT-</a:t>
            </a:r>
            <a:br>
              <a:rPr lang="en-US" sz="5000" b="0" dirty="0">
                <a:latin typeface="Anton"/>
                <a:ea typeface="Anton"/>
                <a:cs typeface="Anton"/>
                <a:sym typeface="Anton"/>
              </a:rPr>
            </a:br>
            <a:r>
              <a:rPr lang="en-US" sz="5000" b="0" dirty="0">
                <a:latin typeface="Anton"/>
                <a:ea typeface="Anton"/>
                <a:cs typeface="Anton"/>
                <a:sym typeface="Anton"/>
              </a:rPr>
              <a:t>THE ECOMMERCE FASHION INDUSTRY</a:t>
            </a:r>
          </a:p>
        </p:txBody>
      </p:sp>
      <p:sp>
        <p:nvSpPr>
          <p:cNvPr id="733" name="Google Shape;733;p43"/>
          <p:cNvSpPr txBox="1">
            <a:spLocks noGrp="1"/>
          </p:cNvSpPr>
          <p:nvPr>
            <p:ph type="subTitle" idx="1"/>
          </p:nvPr>
        </p:nvSpPr>
        <p:spPr>
          <a:xfrm>
            <a:off x="4095010" y="2490975"/>
            <a:ext cx="39543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u="sng" dirty="0"/>
              <a:t>Aiming at fashion industry to keep up with the trends and helps to grow its online fashion business.</a:t>
            </a:r>
          </a:p>
        </p:txBody>
      </p:sp>
      <p:pic>
        <p:nvPicPr>
          <p:cNvPr id="734" name="Google Shape;734;p43"/>
          <p:cNvPicPr preferRelativeResize="0"/>
          <p:nvPr/>
        </p:nvPicPr>
        <p:blipFill rotWithShape="1">
          <a:blip r:embed="rId3">
            <a:alphaModFix/>
          </a:blip>
          <a:srcRect l="16788" r="15267"/>
          <a:stretch/>
        </p:blipFill>
        <p:spPr>
          <a:xfrm>
            <a:off x="515875" y="880275"/>
            <a:ext cx="3283200" cy="3221400"/>
          </a:xfrm>
          <a:prstGeom prst="ellipse">
            <a:avLst/>
          </a:prstGeom>
          <a:noFill/>
          <a:ln w="152400" cap="flat" cmpd="sng">
            <a:solidFill>
              <a:schemeClr val="lt1"/>
            </a:solidFill>
            <a:prstDash val="solid"/>
            <a:round/>
            <a:headEnd type="none" w="sm" len="sm"/>
            <a:tailEnd type="none" w="sm" len="sm"/>
          </a:ln>
        </p:spPr>
      </p:pic>
      <p:sp>
        <p:nvSpPr>
          <p:cNvPr id="5" name="Text Placeholder 2">
            <a:extLst>
              <a:ext uri="{FF2B5EF4-FFF2-40B4-BE49-F238E27FC236}">
                <a16:creationId xmlns:a16="http://schemas.microsoft.com/office/drawing/2014/main" id="{C7EE192F-ACDD-4487-8A90-DCCCCCFF1BDA}"/>
              </a:ext>
            </a:extLst>
          </p:cNvPr>
          <p:cNvSpPr txBox="1">
            <a:spLocks/>
          </p:cNvSpPr>
          <p:nvPr/>
        </p:nvSpPr>
        <p:spPr>
          <a:xfrm>
            <a:off x="3903219" y="3000184"/>
            <a:ext cx="3925541" cy="214331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300" dirty="0">
                <a:solidFill>
                  <a:schemeClr val="accent6">
                    <a:lumMod val="75000"/>
                  </a:schemeClr>
                </a:solidFill>
              </a:rPr>
              <a:t>Project: P102 </a:t>
            </a:r>
          </a:p>
          <a:p>
            <a:r>
              <a:rPr lang="en-US" sz="1300" dirty="0">
                <a:solidFill>
                  <a:schemeClr val="accent6">
                    <a:lumMod val="75000"/>
                  </a:schemeClr>
                </a:solidFill>
              </a:rPr>
              <a:t>Team Name: Group-4</a:t>
            </a:r>
          </a:p>
          <a:p>
            <a:r>
              <a:rPr lang="en-US" sz="1300" dirty="0">
                <a:solidFill>
                  <a:schemeClr val="accent6">
                    <a:lumMod val="75000"/>
                  </a:schemeClr>
                </a:solidFill>
              </a:rPr>
              <a:t>Presenter: Mr. Rahul Kumar Singh</a:t>
            </a:r>
          </a:p>
          <a:p>
            <a:r>
              <a:rPr lang="en-US" sz="1300" dirty="0">
                <a:solidFill>
                  <a:schemeClr val="accent6">
                    <a:lumMod val="75000"/>
                  </a:schemeClr>
                </a:solidFill>
              </a:rPr>
              <a:t>                  </a:t>
            </a:r>
            <a:r>
              <a:rPr lang="pt-BR" sz="1300" dirty="0">
                <a:solidFill>
                  <a:schemeClr val="accent6">
                    <a:lumMod val="75000"/>
                  </a:schemeClr>
                </a:solidFill>
              </a:rPr>
              <a:t>Mr. R vamsi Sai Kumar reddy</a:t>
            </a:r>
            <a:endParaRPr lang="en-US" sz="1300" dirty="0">
              <a:solidFill>
                <a:schemeClr val="accent6">
                  <a:lumMod val="75000"/>
                </a:schemeClr>
              </a:solidFill>
            </a:endParaRPr>
          </a:p>
          <a:p>
            <a:r>
              <a:rPr lang="en-US" sz="1300" dirty="0">
                <a:solidFill>
                  <a:schemeClr val="accent6">
                    <a:lumMod val="75000"/>
                  </a:schemeClr>
                </a:solidFill>
              </a:rPr>
              <a:t>                  Mr. Vishal Vijay </a:t>
            </a:r>
            <a:r>
              <a:rPr lang="en-US" sz="1300" dirty="0" err="1">
                <a:solidFill>
                  <a:schemeClr val="accent6">
                    <a:lumMod val="75000"/>
                  </a:schemeClr>
                </a:solidFill>
              </a:rPr>
              <a:t>Kakade</a:t>
            </a:r>
            <a:endParaRPr lang="en-US" sz="1300" dirty="0">
              <a:solidFill>
                <a:schemeClr val="accent6">
                  <a:lumMod val="75000"/>
                </a:schemeClr>
              </a:solidFill>
            </a:endParaRPr>
          </a:p>
          <a:p>
            <a:r>
              <a:rPr lang="en-US" sz="1300" dirty="0">
                <a:solidFill>
                  <a:schemeClr val="accent6">
                    <a:lumMod val="75000"/>
                  </a:schemeClr>
                </a:solidFill>
              </a:rPr>
              <a:t>                  Mr. R. Hari Haran </a:t>
            </a:r>
          </a:p>
          <a:p>
            <a:r>
              <a:rPr lang="en-US" sz="1300" dirty="0">
                <a:solidFill>
                  <a:schemeClr val="accent6">
                    <a:lumMod val="75000"/>
                  </a:schemeClr>
                </a:solidFill>
              </a:rPr>
              <a:t>                  Mr. </a:t>
            </a:r>
            <a:r>
              <a:rPr lang="en-US" sz="1300" dirty="0" err="1">
                <a:solidFill>
                  <a:schemeClr val="accent6">
                    <a:lumMod val="75000"/>
                  </a:schemeClr>
                </a:solidFill>
              </a:rPr>
              <a:t>Mummareddy</a:t>
            </a:r>
            <a:r>
              <a:rPr lang="en-US" sz="1300" dirty="0">
                <a:solidFill>
                  <a:schemeClr val="accent6">
                    <a:lumMod val="75000"/>
                  </a:schemeClr>
                </a:solidFill>
              </a:rPr>
              <a:t> </a:t>
            </a:r>
            <a:r>
              <a:rPr lang="en-US" sz="1300" dirty="0" err="1">
                <a:solidFill>
                  <a:schemeClr val="accent6">
                    <a:lumMod val="75000"/>
                  </a:schemeClr>
                </a:solidFill>
              </a:rPr>
              <a:t>Manikumara</a:t>
            </a:r>
            <a:r>
              <a:rPr lang="en-US" sz="1300" dirty="0">
                <a:solidFill>
                  <a:schemeClr val="accent6">
                    <a:lumMod val="75000"/>
                  </a:schemeClr>
                </a:solidFill>
              </a:rPr>
              <a:t> Swamy</a:t>
            </a:r>
          </a:p>
          <a:p>
            <a:r>
              <a:rPr lang="en-US" sz="1300" dirty="0">
                <a:solidFill>
                  <a:schemeClr val="accent6">
                    <a:lumMod val="75000"/>
                  </a:schemeClr>
                </a:solidFill>
              </a:rPr>
              <a:t>                  Mr. </a:t>
            </a:r>
            <a:r>
              <a:rPr lang="en-US" sz="1300" dirty="0" err="1">
                <a:solidFill>
                  <a:schemeClr val="accent6">
                    <a:lumMod val="75000"/>
                  </a:schemeClr>
                </a:solidFill>
              </a:rPr>
              <a:t>Sushilkumar</a:t>
            </a:r>
            <a:r>
              <a:rPr lang="en-US" sz="1300" dirty="0">
                <a:solidFill>
                  <a:schemeClr val="accent6">
                    <a:lumMod val="75000"/>
                  </a:schemeClr>
                </a:solidFill>
              </a:rPr>
              <a:t> Yadav	</a:t>
            </a:r>
          </a:p>
          <a:p>
            <a:r>
              <a:rPr lang="en-US" sz="1300" dirty="0">
                <a:solidFill>
                  <a:schemeClr val="accent6">
                    <a:lumMod val="75000"/>
                  </a:schemeClr>
                </a:solidFill>
              </a:rPr>
              <a:t>Mentor :     Mr. </a:t>
            </a:r>
            <a:r>
              <a:rPr lang="en-US" sz="1300" dirty="0" err="1">
                <a:solidFill>
                  <a:schemeClr val="accent6">
                    <a:lumMod val="75000"/>
                  </a:schemeClr>
                </a:solidFill>
              </a:rPr>
              <a:t>Rajashekar</a:t>
            </a:r>
            <a:endParaRPr lang="en-US" sz="1300" dirty="0">
              <a:solidFill>
                <a:schemeClr val="accent6">
                  <a:lumMod val="75000"/>
                </a:schemeClr>
              </a:solidFill>
            </a:endParaRPr>
          </a:p>
          <a:p>
            <a:r>
              <a:rPr lang="en-US" sz="1300" dirty="0">
                <a:solidFill>
                  <a:schemeClr val="accent6">
                    <a:lumMod val="75000"/>
                  </a:schemeClr>
                </a:solidFill>
              </a:rPr>
              <a:t>Date:          14</a:t>
            </a:r>
            <a:r>
              <a:rPr lang="en-US" sz="1300" baseline="30000" dirty="0">
                <a:solidFill>
                  <a:schemeClr val="accent6">
                    <a:lumMod val="75000"/>
                  </a:schemeClr>
                </a:solidFill>
              </a:rPr>
              <a:t>th</a:t>
            </a:r>
            <a:r>
              <a:rPr lang="en-US" sz="1300" dirty="0">
                <a:solidFill>
                  <a:schemeClr val="accent6">
                    <a:lumMod val="75000"/>
                  </a:schemeClr>
                </a:solidFill>
              </a:rPr>
              <a:t> April 2022</a:t>
            </a:r>
          </a:p>
        </p:txBody>
      </p:sp>
      <p:pic>
        <p:nvPicPr>
          <p:cNvPr id="6" name="Google Shape;333;p1">
            <a:extLst>
              <a:ext uri="{FF2B5EF4-FFF2-40B4-BE49-F238E27FC236}">
                <a16:creationId xmlns:a16="http://schemas.microsoft.com/office/drawing/2014/main" id="{55DB2F82-669C-4594-8930-0EC7118899E7}"/>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Understanding</a:t>
            </a:r>
          </a:p>
        </p:txBody>
      </p:sp>
      <p:pic>
        <p:nvPicPr>
          <p:cNvPr id="65" name="Picture 64">
            <a:extLst>
              <a:ext uri="{FF2B5EF4-FFF2-40B4-BE49-F238E27FC236}">
                <a16:creationId xmlns:a16="http://schemas.microsoft.com/office/drawing/2014/main" id="{E49E5C15-6A39-48D5-AD69-6E61A2EF9851}"/>
              </a:ext>
            </a:extLst>
          </p:cNvPr>
          <p:cNvPicPr>
            <a:picLocks noChangeAspect="1"/>
          </p:cNvPicPr>
          <p:nvPr/>
        </p:nvPicPr>
        <p:blipFill>
          <a:blip r:embed="rId3"/>
          <a:stretch>
            <a:fillRect/>
          </a:stretch>
        </p:blipFill>
        <p:spPr>
          <a:xfrm>
            <a:off x="2017206" y="1145901"/>
            <a:ext cx="3802710" cy="1387075"/>
          </a:xfrm>
          <a:prstGeom prst="rect">
            <a:avLst/>
          </a:prstGeom>
        </p:spPr>
      </p:pic>
      <p:sp>
        <p:nvSpPr>
          <p:cNvPr id="66" name="Google Shape;138;p13">
            <a:extLst>
              <a:ext uri="{FF2B5EF4-FFF2-40B4-BE49-F238E27FC236}">
                <a16:creationId xmlns:a16="http://schemas.microsoft.com/office/drawing/2014/main" id="{B9CDE5D5-C20E-45A9-8F9F-7A564DCAFB31}"/>
              </a:ext>
            </a:extLst>
          </p:cNvPr>
          <p:cNvSpPr txBox="1">
            <a:spLocks/>
          </p:cNvSpPr>
          <p:nvPr/>
        </p:nvSpPr>
        <p:spPr>
          <a:xfrm>
            <a:off x="713225" y="2644977"/>
            <a:ext cx="6621825" cy="196453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1100" b="1"/>
              <a:t>The Ecommerce company dataset consisted of: 623 entries and 6 columns.</a:t>
            </a:r>
          </a:p>
          <a:p>
            <a:pPr>
              <a:buClr>
                <a:schemeClr val="dk1"/>
              </a:buClr>
              <a:buSzPts val="1100"/>
            </a:pPr>
            <a:r>
              <a:rPr lang="en-US" sz="1100" b="1"/>
              <a:t>There are attributes: </a:t>
            </a:r>
          </a:p>
          <a:p>
            <a:pPr>
              <a:buClr>
                <a:schemeClr val="dk1"/>
              </a:buClr>
              <a:buSzPts val="1100"/>
            </a:pPr>
            <a:r>
              <a:rPr lang="en-US" sz="1100" b="1"/>
              <a:t>1. Customer ID: A unique identification number given to every Customer.</a:t>
            </a:r>
          </a:p>
          <a:p>
            <a:pPr>
              <a:buClr>
                <a:schemeClr val="dk1"/>
              </a:buClr>
              <a:buSzPts val="1100"/>
            </a:pPr>
            <a:r>
              <a:rPr lang="en-US" sz="1100" b="1"/>
              <a:t>2. Avg Session length: Customers come in to the store, have sessions/meetings with a personal stylist. </a:t>
            </a:r>
          </a:p>
          <a:p>
            <a:pPr>
              <a:buClr>
                <a:schemeClr val="dk1"/>
              </a:buClr>
              <a:buSzPts val="1100"/>
            </a:pPr>
            <a:r>
              <a:rPr lang="en-US" sz="1100" b="1"/>
              <a:t>3. Time on App: Time spent by customer on company mobile app.</a:t>
            </a:r>
          </a:p>
          <a:p>
            <a:pPr>
              <a:buClr>
                <a:schemeClr val="dk1"/>
              </a:buClr>
              <a:buSzPts val="1100"/>
            </a:pPr>
            <a:r>
              <a:rPr lang="en-US" sz="1100" b="1"/>
              <a:t>4. Time on Website: Time spent by customer on website.</a:t>
            </a:r>
          </a:p>
          <a:p>
            <a:pPr>
              <a:buClr>
                <a:schemeClr val="dk1"/>
              </a:buClr>
              <a:buSzPts val="1100"/>
            </a:pPr>
            <a:r>
              <a:rPr lang="en-US" sz="1100" b="1"/>
              <a:t>5. Length of Membership: The number of years/months in a membership term by customer.</a:t>
            </a:r>
          </a:p>
          <a:p>
            <a:pPr>
              <a:buClr>
                <a:schemeClr val="dk1"/>
              </a:buClr>
              <a:buSzPts val="1100"/>
            </a:pPr>
            <a:r>
              <a:rPr lang="en-US" sz="1100" b="1"/>
              <a:t>6. Yearly amount spent: Amount yearly spent by customer in an ecommerce shopping with the company.</a:t>
            </a:r>
          </a:p>
          <a:p>
            <a:pPr>
              <a:buClr>
                <a:schemeClr val="dk1"/>
              </a:buClr>
              <a:buSzPts val="1100"/>
            </a:pPr>
            <a:endParaRPr lang="en-US" sz="1100" b="1"/>
          </a:p>
          <a:p>
            <a:pPr>
              <a:buClr>
                <a:schemeClr val="dk1"/>
              </a:buClr>
              <a:buSzPts val="1100"/>
            </a:pPr>
            <a:r>
              <a:rPr lang="en-US" sz="1100" b="1"/>
              <a:t>Most of them in our dataset are “float64”, but Customer ID is in “int64”. </a:t>
            </a:r>
            <a:endParaRPr lang="en-US" sz="1100" b="1" dirty="0"/>
          </a:p>
        </p:txBody>
      </p:sp>
      <p:pic>
        <p:nvPicPr>
          <p:cNvPr id="5" name="Google Shape;333;p1">
            <a:extLst>
              <a:ext uri="{FF2B5EF4-FFF2-40B4-BE49-F238E27FC236}">
                <a16:creationId xmlns:a16="http://schemas.microsoft.com/office/drawing/2014/main" id="{3ADA1D07-79E9-4AB7-90A5-FDB35C723ED9}"/>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Understanding (Cont’d)</a:t>
            </a:r>
          </a:p>
        </p:txBody>
      </p:sp>
      <p:pic>
        <p:nvPicPr>
          <p:cNvPr id="5" name="Picture 4">
            <a:extLst>
              <a:ext uri="{FF2B5EF4-FFF2-40B4-BE49-F238E27FC236}">
                <a16:creationId xmlns:a16="http://schemas.microsoft.com/office/drawing/2014/main" id="{E32C7550-A084-4C81-A289-DFCF502F6015}"/>
              </a:ext>
            </a:extLst>
          </p:cNvPr>
          <p:cNvPicPr>
            <a:picLocks noChangeAspect="1"/>
          </p:cNvPicPr>
          <p:nvPr/>
        </p:nvPicPr>
        <p:blipFill>
          <a:blip r:embed="rId3"/>
          <a:stretch>
            <a:fillRect/>
          </a:stretch>
        </p:blipFill>
        <p:spPr>
          <a:xfrm>
            <a:off x="1505247" y="1091488"/>
            <a:ext cx="5724452" cy="1760373"/>
          </a:xfrm>
          <a:prstGeom prst="rect">
            <a:avLst/>
          </a:prstGeom>
        </p:spPr>
      </p:pic>
      <p:sp>
        <p:nvSpPr>
          <p:cNvPr id="6" name="TextBox 5">
            <a:extLst>
              <a:ext uri="{FF2B5EF4-FFF2-40B4-BE49-F238E27FC236}">
                <a16:creationId xmlns:a16="http://schemas.microsoft.com/office/drawing/2014/main" id="{43601EC0-4425-41E5-AE1F-2D56563A734C}"/>
              </a:ext>
            </a:extLst>
          </p:cNvPr>
          <p:cNvSpPr txBox="1"/>
          <p:nvPr/>
        </p:nvSpPr>
        <p:spPr>
          <a:xfrm>
            <a:off x="1271588" y="3000376"/>
            <a:ext cx="6700839" cy="1815882"/>
          </a:xfrm>
          <a:prstGeom prst="rect">
            <a:avLst/>
          </a:prstGeom>
          <a:noFill/>
        </p:spPr>
        <p:txBody>
          <a:bodyPr wrap="square" rtlCol="0">
            <a:spAutoFit/>
          </a:bodyPr>
          <a:lstStyle/>
          <a:p>
            <a:r>
              <a:rPr lang="en-US" dirty="0"/>
              <a:t>1. The minimum timing that a customer spend at the store is 30 min and the </a:t>
            </a:r>
          </a:p>
          <a:p>
            <a:r>
              <a:rPr lang="en-US" dirty="0"/>
              <a:t>    maximum is 35 min. </a:t>
            </a:r>
          </a:p>
          <a:p>
            <a:r>
              <a:rPr lang="en-US" dirty="0"/>
              <a:t>2. The minimum average time spent on mobile app is 9 min and the maximum is   </a:t>
            </a:r>
          </a:p>
          <a:p>
            <a:r>
              <a:rPr lang="en-US" dirty="0"/>
              <a:t>    15 min.</a:t>
            </a:r>
          </a:p>
          <a:p>
            <a:r>
              <a:rPr lang="en-US" dirty="0"/>
              <a:t>3. Time spent on website mean is 37 min that is much more than that of App. </a:t>
            </a:r>
          </a:p>
          <a:p>
            <a:r>
              <a:rPr lang="en-US" dirty="0"/>
              <a:t>4. The std shows that data are less dispersed in relation to the mean. The max </a:t>
            </a:r>
          </a:p>
          <a:p>
            <a:r>
              <a:rPr lang="en-US" dirty="0"/>
              <a:t>    increase in yearly amount spent shows that the data is not normally distributed, </a:t>
            </a:r>
          </a:p>
          <a:p>
            <a:r>
              <a:rPr lang="en-US" dirty="0"/>
              <a:t>    there is skewness in the dataset.</a:t>
            </a:r>
          </a:p>
        </p:txBody>
      </p:sp>
      <p:pic>
        <p:nvPicPr>
          <p:cNvPr id="7" name="Google Shape;333;p1">
            <a:extLst>
              <a:ext uri="{FF2B5EF4-FFF2-40B4-BE49-F238E27FC236}">
                <a16:creationId xmlns:a16="http://schemas.microsoft.com/office/drawing/2014/main" id="{4E64AFE4-E7B8-4362-9E72-83FBD058D4E5}"/>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4140235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Understanding (Cont’d)</a:t>
            </a:r>
          </a:p>
        </p:txBody>
      </p:sp>
      <p:pic>
        <p:nvPicPr>
          <p:cNvPr id="1026" name="Picture 2">
            <a:extLst>
              <a:ext uri="{FF2B5EF4-FFF2-40B4-BE49-F238E27FC236}">
                <a16:creationId xmlns:a16="http://schemas.microsoft.com/office/drawing/2014/main" id="{1836BADE-2FC5-4116-B59D-B30E35482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44" y="933450"/>
            <a:ext cx="7953375" cy="268843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92;p19">
            <a:extLst>
              <a:ext uri="{FF2B5EF4-FFF2-40B4-BE49-F238E27FC236}">
                <a16:creationId xmlns:a16="http://schemas.microsoft.com/office/drawing/2014/main" id="{BA03F2F6-D125-4D30-A968-ECA16D57D9D2}"/>
              </a:ext>
            </a:extLst>
          </p:cNvPr>
          <p:cNvSpPr txBox="1">
            <a:spLocks/>
          </p:cNvSpPr>
          <p:nvPr/>
        </p:nvSpPr>
        <p:spPr>
          <a:xfrm>
            <a:off x="713225" y="3621881"/>
            <a:ext cx="7416363" cy="115122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t>Inference from ‘r’ values and heatmap</a:t>
            </a:r>
          </a:p>
          <a:p>
            <a:pPr marL="285750" indent="-285750">
              <a:buFont typeface="+mj-lt"/>
              <a:buAutoNum type="arabicPeriod"/>
            </a:pPr>
            <a:r>
              <a:rPr lang="en-US" sz="1200" dirty="0"/>
              <a:t>No 2 factors have strong linear relationships</a:t>
            </a:r>
          </a:p>
          <a:p>
            <a:pPr marL="285750" indent="-285750">
              <a:buFont typeface="+mj-lt"/>
              <a:buAutoNum type="arabicPeriod"/>
            </a:pPr>
            <a:r>
              <a:rPr lang="en-US" sz="1200" dirty="0"/>
              <a:t>Avg Session length, Time on App, Length of Membership are all negatively correlated with Yearly amount spent. Have moderate negative relationship.</a:t>
            </a:r>
          </a:p>
          <a:p>
            <a:pPr marL="285750" indent="-285750">
              <a:buFont typeface="+mj-lt"/>
              <a:buAutoNum type="arabicPeriod"/>
            </a:pPr>
            <a:r>
              <a:rPr lang="en-US" sz="1200" dirty="0"/>
              <a:t>Only Time on Website is positively related with all others variables.</a:t>
            </a:r>
          </a:p>
          <a:p>
            <a:pPr marL="285750" indent="-285750">
              <a:buFont typeface="+mj-lt"/>
              <a:buAutoNum type="arabicPeriod"/>
            </a:pPr>
            <a:r>
              <a:rPr lang="en-US" sz="1200" dirty="0"/>
              <a:t>‘Customer ID' is uniformly distributed and there is no correlation with other variable.</a:t>
            </a:r>
          </a:p>
        </p:txBody>
      </p:sp>
      <p:pic>
        <p:nvPicPr>
          <p:cNvPr id="5" name="Google Shape;333;p1">
            <a:extLst>
              <a:ext uri="{FF2B5EF4-FFF2-40B4-BE49-F238E27FC236}">
                <a16:creationId xmlns:a16="http://schemas.microsoft.com/office/drawing/2014/main" id="{B6F6F52B-A868-4B4E-B5DB-1A669AC1513B}"/>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3642898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59"/>
          <p:cNvSpPr txBox="1">
            <a:spLocks noGrp="1"/>
          </p:cNvSpPr>
          <p:nvPr>
            <p:ph type="title" idx="2"/>
          </p:nvPr>
        </p:nvSpPr>
        <p:spPr>
          <a:xfrm>
            <a:off x="3343875" y="1896042"/>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1131" name="Google Shape;1131;p59"/>
          <p:cNvSpPr txBox="1">
            <a:spLocks noGrp="1"/>
          </p:cNvSpPr>
          <p:nvPr>
            <p:ph type="ctrTitle"/>
          </p:nvPr>
        </p:nvSpPr>
        <p:spPr>
          <a:xfrm>
            <a:off x="5006883" y="1351242"/>
            <a:ext cx="3888300" cy="24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Exploratory Data Analysis &amp; Data Preparation</a:t>
            </a:r>
            <a:endParaRPr dirty="0"/>
          </a:p>
        </p:txBody>
      </p:sp>
      <p:pic>
        <p:nvPicPr>
          <p:cNvPr id="1132" name="Google Shape;1132;p59"/>
          <p:cNvPicPr preferRelativeResize="0"/>
          <p:nvPr/>
        </p:nvPicPr>
        <p:blipFill rotWithShape="1">
          <a:blip r:embed="rId3">
            <a:alphaModFix/>
          </a:blip>
          <a:srcRect l="29909" r="29905"/>
          <a:stretch/>
        </p:blipFill>
        <p:spPr>
          <a:xfrm>
            <a:off x="-130925" y="1091425"/>
            <a:ext cx="2408325" cy="4077100"/>
          </a:xfrm>
          <a:prstGeom prst="rect">
            <a:avLst/>
          </a:prstGeom>
          <a:noFill/>
          <a:ln>
            <a:noFill/>
          </a:ln>
        </p:spPr>
      </p:pic>
      <p:sp>
        <p:nvSpPr>
          <p:cNvPr id="1133" name="Google Shape;1133;p59"/>
          <p:cNvSpPr/>
          <p:nvPr/>
        </p:nvSpPr>
        <p:spPr>
          <a:xfrm>
            <a:off x="413370" y="843575"/>
            <a:ext cx="599700" cy="59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333;p1">
            <a:extLst>
              <a:ext uri="{FF2B5EF4-FFF2-40B4-BE49-F238E27FC236}">
                <a16:creationId xmlns:a16="http://schemas.microsoft.com/office/drawing/2014/main" id="{6C4F4839-BBC4-4F8E-B539-441DB1CD5846}"/>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2662214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Exploratory Data Analysis &amp; Data Preparation</a:t>
            </a:r>
          </a:p>
        </p:txBody>
      </p:sp>
      <p:sp>
        <p:nvSpPr>
          <p:cNvPr id="7" name="TextBox 6">
            <a:extLst>
              <a:ext uri="{FF2B5EF4-FFF2-40B4-BE49-F238E27FC236}">
                <a16:creationId xmlns:a16="http://schemas.microsoft.com/office/drawing/2014/main" id="{31A4D47E-ADC1-4144-9083-10139377744B}"/>
              </a:ext>
            </a:extLst>
          </p:cNvPr>
          <p:cNvSpPr txBox="1"/>
          <p:nvPr/>
        </p:nvSpPr>
        <p:spPr>
          <a:xfrm>
            <a:off x="975312" y="1242515"/>
            <a:ext cx="7193325" cy="3539430"/>
          </a:xfrm>
          <a:prstGeom prst="rect">
            <a:avLst/>
          </a:prstGeom>
          <a:noFill/>
        </p:spPr>
        <p:txBody>
          <a:bodyPr wrap="square" rtlCol="0">
            <a:spAutoFit/>
          </a:bodyPr>
          <a:lstStyle/>
          <a:p>
            <a:pPr marL="342900" indent="-342900">
              <a:buFont typeface="+mj-lt"/>
              <a:buAutoNum type="arabicPeriod"/>
            </a:pPr>
            <a:r>
              <a:rPr lang="en-US" dirty="0"/>
              <a:t>We will be removing the 'Customer ID' as doesn't make any sense with the company growth, its just an ID given to customer to locate in the company database. 'Customer ID' is an irrelevant columns to our dataset. Irrelevant features can decrease the accuracy of the model.</a:t>
            </a:r>
          </a:p>
          <a:p>
            <a:pPr marL="342900" indent="-342900">
              <a:buFont typeface="+mj-lt"/>
              <a:buAutoNum type="arabicPeriod"/>
            </a:pPr>
            <a:r>
              <a:rPr lang="en-US" dirty="0"/>
              <a:t>There are null duplicate values in the dataset</a:t>
            </a:r>
          </a:p>
          <a:p>
            <a:pPr marL="342900" indent="-342900">
              <a:buFont typeface="+mj-lt"/>
              <a:buAutoNum type="arabicPeriod"/>
            </a:pPr>
            <a:r>
              <a:rPr lang="en-US" dirty="0"/>
              <a:t>We can see that we do not have missing values in the respective columns.</a:t>
            </a:r>
          </a:p>
          <a:p>
            <a:pPr marL="342900" indent="-342900">
              <a:buFont typeface="+mj-lt"/>
              <a:buAutoNum type="arabicPeriod"/>
            </a:pPr>
            <a:r>
              <a:rPr lang="en-US" dirty="0"/>
              <a:t>After removing the 'Customer ID' we are left with 5 variables.</a:t>
            </a:r>
          </a:p>
          <a:p>
            <a:endParaRPr lang="en-US" dirty="0"/>
          </a:p>
          <a:p>
            <a:r>
              <a:rPr lang="en-US" sz="1400" b="1" dirty="0"/>
              <a:t>As per our Company Business Problem or Business objective</a:t>
            </a:r>
            <a:r>
              <a:rPr lang="en-US" sz="1400" dirty="0"/>
              <a:t>: The company is trying to decide whether to focus their efforts on their mobile app experience or their website. Interpret which variables are contributing towards the more annual income prediction.</a:t>
            </a:r>
          </a:p>
          <a:p>
            <a:r>
              <a:rPr lang="en-US" sz="1400" dirty="0"/>
              <a:t>So if we want to derive the company annual income that will depend on how much your customer spent in your company on your product that is how much customer purchases and leads to company income.</a:t>
            </a:r>
          </a:p>
          <a:p>
            <a:r>
              <a:rPr lang="en-US" sz="1400" dirty="0"/>
              <a:t>So, </a:t>
            </a:r>
            <a:r>
              <a:rPr lang="en-US" sz="1400" b="1" dirty="0"/>
              <a:t>'Yearly amount spent'</a:t>
            </a:r>
            <a:r>
              <a:rPr lang="en-US" sz="1400" dirty="0"/>
              <a:t> by customer will be our target variable.</a:t>
            </a:r>
            <a:endParaRPr lang="en-US" dirty="0"/>
          </a:p>
        </p:txBody>
      </p:sp>
      <p:pic>
        <p:nvPicPr>
          <p:cNvPr id="4" name="Google Shape;333;p1">
            <a:extLst>
              <a:ext uri="{FF2B5EF4-FFF2-40B4-BE49-F238E27FC236}">
                <a16:creationId xmlns:a16="http://schemas.microsoft.com/office/drawing/2014/main" id="{F8FB3D3F-E844-48F4-B8E2-AAA53F27AFAD}"/>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2079494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Exploratory Data Analysis &amp; Data Preparation (Cont’d)</a:t>
            </a:r>
          </a:p>
        </p:txBody>
      </p:sp>
      <p:sp>
        <p:nvSpPr>
          <p:cNvPr id="6" name="TextBox 5">
            <a:extLst>
              <a:ext uri="{FF2B5EF4-FFF2-40B4-BE49-F238E27FC236}">
                <a16:creationId xmlns:a16="http://schemas.microsoft.com/office/drawing/2014/main" id="{0CEF2A8B-24F1-45E3-AFF9-F3ED4FF91B28}"/>
              </a:ext>
            </a:extLst>
          </p:cNvPr>
          <p:cNvSpPr txBox="1"/>
          <p:nvPr/>
        </p:nvSpPr>
        <p:spPr>
          <a:xfrm>
            <a:off x="554425" y="1432129"/>
            <a:ext cx="3857625" cy="2677656"/>
          </a:xfrm>
          <a:prstGeom prst="rect">
            <a:avLst/>
          </a:prstGeom>
          <a:noFill/>
        </p:spPr>
        <p:txBody>
          <a:bodyPr wrap="square" rtlCol="0">
            <a:spAutoFit/>
          </a:bodyPr>
          <a:lstStyle/>
          <a:p>
            <a:r>
              <a:rPr lang="en-US" b="1" dirty="0"/>
              <a:t>Inference:</a:t>
            </a:r>
          </a:p>
          <a:p>
            <a:r>
              <a:rPr lang="en-US" dirty="0"/>
              <a:t>1. In the </a:t>
            </a:r>
            <a:r>
              <a:rPr lang="en-US" dirty="0" err="1"/>
              <a:t>Distplot</a:t>
            </a:r>
            <a:r>
              <a:rPr lang="en-US" dirty="0"/>
              <a:t> and Box Plot visualization, </a:t>
            </a:r>
          </a:p>
          <a:p>
            <a:r>
              <a:rPr lang="en-US" dirty="0"/>
              <a:t>(Left-</a:t>
            </a:r>
            <a:r>
              <a:rPr lang="en-US" dirty="0" err="1"/>
              <a:t>distplot</a:t>
            </a:r>
            <a:r>
              <a:rPr lang="en-US" dirty="0"/>
              <a:t>) all the variables are normally distributed, and there are little skewness in the dataset.</a:t>
            </a:r>
          </a:p>
          <a:p>
            <a:endParaRPr lang="en-US" dirty="0"/>
          </a:p>
          <a:p>
            <a:r>
              <a:rPr lang="en-US" dirty="0"/>
              <a:t>2. For the (Right-Boxplot) we can see ‘Yearly amount spent ' &amp; 'Length of Membership' consists lot of outliers present below the minimum and the maximum. These outliers value needs to be treated and there are several ways of treating them.</a:t>
            </a:r>
          </a:p>
        </p:txBody>
      </p:sp>
      <p:pic>
        <p:nvPicPr>
          <p:cNvPr id="8" name="Picture 2">
            <a:extLst>
              <a:ext uri="{FF2B5EF4-FFF2-40B4-BE49-F238E27FC236}">
                <a16:creationId xmlns:a16="http://schemas.microsoft.com/office/drawing/2014/main" id="{003D2759-9D0D-4219-83AE-3E4151637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963" y="1120725"/>
            <a:ext cx="2143532" cy="14510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9C2B3463-2D50-417E-A10E-4E9BA3AB50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3636" y="1105102"/>
            <a:ext cx="2195918" cy="13858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E6853D75-FABD-4A2F-A493-B48B429362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156" y="2562196"/>
            <a:ext cx="2143532" cy="1385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76C5B62D-9F3C-4D4C-A030-B425379AAF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8881" y="2581305"/>
            <a:ext cx="2105429" cy="13667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E357BEA3-DC28-4101-B2F0-FDF618ABDC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729" y="3917058"/>
            <a:ext cx="2143533" cy="1160645"/>
          </a:xfrm>
          <a:prstGeom prst="rect">
            <a:avLst/>
          </a:prstGeom>
          <a:noFill/>
          <a:extLst>
            <a:ext uri="{909E8E84-426E-40DD-AFC4-6F175D3DCCD1}">
              <a14:hiddenFill xmlns:a14="http://schemas.microsoft.com/office/drawing/2010/main">
                <a:solidFill>
                  <a:srgbClr val="FFFFFF"/>
                </a:solidFill>
              </a14:hiddenFill>
            </a:ext>
          </a:extLst>
        </p:spPr>
      </p:pic>
      <p:pic>
        <p:nvPicPr>
          <p:cNvPr id="13" name="Google Shape;333;p1">
            <a:extLst>
              <a:ext uri="{FF2B5EF4-FFF2-40B4-BE49-F238E27FC236}">
                <a16:creationId xmlns:a16="http://schemas.microsoft.com/office/drawing/2014/main" id="{DC09E5BF-892A-41EE-929F-51561CB28A02}"/>
              </a:ext>
            </a:extLst>
          </p:cNvPr>
          <p:cNvPicPr preferRelativeResize="0"/>
          <p:nvPr/>
        </p:nvPicPr>
        <p:blipFill rotWithShape="1">
          <a:blip r:embed="rId8">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2814562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Exploratory Data Analysis &amp; Data Preparation (Cont’d)</a:t>
            </a:r>
          </a:p>
        </p:txBody>
      </p:sp>
      <p:pic>
        <p:nvPicPr>
          <p:cNvPr id="4" name="Picture 2">
            <a:extLst>
              <a:ext uri="{FF2B5EF4-FFF2-40B4-BE49-F238E27FC236}">
                <a16:creationId xmlns:a16="http://schemas.microsoft.com/office/drawing/2014/main" id="{A8F03EAE-5BC8-402A-839F-EA737F90E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144" y="1033900"/>
            <a:ext cx="5710169" cy="23406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C8128B5-1625-49FA-BE83-F9BD09DC3BFE}"/>
              </a:ext>
            </a:extLst>
          </p:cNvPr>
          <p:cNvSpPr txBox="1"/>
          <p:nvPr/>
        </p:nvSpPr>
        <p:spPr>
          <a:xfrm>
            <a:off x="1159701" y="3417102"/>
            <a:ext cx="6476968" cy="1169551"/>
          </a:xfrm>
          <a:prstGeom prst="rect">
            <a:avLst/>
          </a:prstGeom>
          <a:noFill/>
        </p:spPr>
        <p:txBody>
          <a:bodyPr wrap="square" rtlCol="0">
            <a:spAutoFit/>
          </a:bodyPr>
          <a:lstStyle/>
          <a:p>
            <a:r>
              <a:rPr lang="en-US" b="1" dirty="0">
                <a:latin typeface="+mj-lt"/>
              </a:rPr>
              <a:t>Inference from </a:t>
            </a:r>
            <a:r>
              <a:rPr lang="en-US" b="1" dirty="0" err="1">
                <a:latin typeface="+mj-lt"/>
              </a:rPr>
              <a:t>Regplot</a:t>
            </a:r>
            <a:endParaRPr lang="en-US" b="1" dirty="0">
              <a:latin typeface="+mj-lt"/>
            </a:endParaRPr>
          </a:p>
          <a:p>
            <a:r>
              <a:rPr lang="en-US" b="0" i="0" dirty="0">
                <a:solidFill>
                  <a:srgbClr val="000000"/>
                </a:solidFill>
                <a:effectLst/>
                <a:latin typeface="+mj-lt"/>
              </a:rPr>
              <a:t>From above </a:t>
            </a:r>
            <a:r>
              <a:rPr lang="en-US" b="0" i="0" dirty="0" err="1">
                <a:solidFill>
                  <a:srgbClr val="000000"/>
                </a:solidFill>
                <a:effectLst/>
                <a:latin typeface="+mj-lt"/>
              </a:rPr>
              <a:t>regplot</a:t>
            </a:r>
            <a:r>
              <a:rPr lang="en-US" b="0" i="0" dirty="0">
                <a:solidFill>
                  <a:srgbClr val="000000"/>
                </a:solidFill>
                <a:effectLst/>
                <a:latin typeface="+mj-lt"/>
              </a:rPr>
              <a:t>, we have compare each variables with the target variable. Only 'Time on Website' is giving positive response as it increases. 'Length of Membership' is uniform to our target variable. Rest all other variables are showing negative relation with target variable.</a:t>
            </a:r>
            <a:endParaRPr lang="en-US" dirty="0">
              <a:latin typeface="+mj-lt"/>
            </a:endParaRPr>
          </a:p>
        </p:txBody>
      </p:sp>
      <p:pic>
        <p:nvPicPr>
          <p:cNvPr id="6" name="Google Shape;333;p1">
            <a:extLst>
              <a:ext uri="{FF2B5EF4-FFF2-40B4-BE49-F238E27FC236}">
                <a16:creationId xmlns:a16="http://schemas.microsoft.com/office/drawing/2014/main" id="{D2C0A90A-AABE-48C5-9AF4-CFA3EE60691B}"/>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4199322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Exploratory Data Analysis &amp; Data Preparation (Cont’d)</a:t>
            </a:r>
          </a:p>
        </p:txBody>
      </p:sp>
      <p:sp>
        <p:nvSpPr>
          <p:cNvPr id="7" name="Google Shape;192;p19">
            <a:extLst>
              <a:ext uri="{FF2B5EF4-FFF2-40B4-BE49-F238E27FC236}">
                <a16:creationId xmlns:a16="http://schemas.microsoft.com/office/drawing/2014/main" id="{9468E7DF-E3F7-42B8-9D86-AF87E85AAF32}"/>
              </a:ext>
            </a:extLst>
          </p:cNvPr>
          <p:cNvSpPr txBox="1">
            <a:spLocks/>
          </p:cNvSpPr>
          <p:nvPr/>
        </p:nvSpPr>
        <p:spPr>
          <a:xfrm>
            <a:off x="5656238" y="1089942"/>
            <a:ext cx="2774487" cy="235334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t>Inference from Pair Plots</a:t>
            </a:r>
          </a:p>
          <a:p>
            <a:pPr marL="228600" indent="-228600">
              <a:buFont typeface="+mj-lt"/>
              <a:buAutoNum type="arabicPeriod"/>
            </a:pPr>
            <a:r>
              <a:rPr lang="en-US" sz="1100" dirty="0"/>
              <a:t>From scatter plots, we can see there is no positive nor negative linear relationships between the variable.</a:t>
            </a:r>
          </a:p>
          <a:p>
            <a:pPr marL="228600" indent="-228600">
              <a:buFont typeface="+mj-lt"/>
              <a:buAutoNum type="arabicPeriod"/>
            </a:pPr>
            <a:r>
              <a:rPr lang="en-US" sz="1100" dirty="0"/>
              <a:t>For distribution all are normally distributed.</a:t>
            </a:r>
          </a:p>
        </p:txBody>
      </p:sp>
      <p:pic>
        <p:nvPicPr>
          <p:cNvPr id="2050" name="Picture 2">
            <a:extLst>
              <a:ext uri="{FF2B5EF4-FFF2-40B4-BE49-F238E27FC236}">
                <a16:creationId xmlns:a16="http://schemas.microsoft.com/office/drawing/2014/main" id="{DC333C49-1B84-4579-8314-D3202F844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43" y="1033900"/>
            <a:ext cx="5143500" cy="3670835"/>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333;p1">
            <a:extLst>
              <a:ext uri="{FF2B5EF4-FFF2-40B4-BE49-F238E27FC236}">
                <a16:creationId xmlns:a16="http://schemas.microsoft.com/office/drawing/2014/main" id="{2531DAC9-A3A8-4665-80C9-7CB666CF3831}"/>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1810935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Exploratory Data Analysis &amp; Data Preparation (Cont’d)</a:t>
            </a:r>
          </a:p>
        </p:txBody>
      </p:sp>
      <p:pic>
        <p:nvPicPr>
          <p:cNvPr id="5" name="Picture 2">
            <a:extLst>
              <a:ext uri="{FF2B5EF4-FFF2-40B4-BE49-F238E27FC236}">
                <a16:creationId xmlns:a16="http://schemas.microsoft.com/office/drawing/2014/main" id="{9ED1B361-352B-407F-8A13-84B753B9B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2964"/>
            <a:ext cx="2402681" cy="16244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95A5F41-533A-4D6D-85B2-05FF13FFAA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2681" y="1122964"/>
            <a:ext cx="2507455" cy="16244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32F1FC51-9CA2-48AF-B247-D0B063379F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0136" y="1122964"/>
            <a:ext cx="2256470" cy="15713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F0183FD-5DC6-4229-A109-7247C15576D0}"/>
              </a:ext>
            </a:extLst>
          </p:cNvPr>
          <p:cNvSpPr txBox="1"/>
          <p:nvPr/>
        </p:nvSpPr>
        <p:spPr>
          <a:xfrm>
            <a:off x="713225" y="2964656"/>
            <a:ext cx="7243615" cy="954107"/>
          </a:xfrm>
          <a:prstGeom prst="rect">
            <a:avLst/>
          </a:prstGeom>
          <a:noFill/>
        </p:spPr>
        <p:txBody>
          <a:bodyPr wrap="square" rtlCol="0">
            <a:spAutoFit/>
          </a:bodyPr>
          <a:lstStyle/>
          <a:p>
            <a:r>
              <a:rPr lang="en-US" b="1" i="0" dirty="0">
                <a:solidFill>
                  <a:srgbClr val="000000"/>
                </a:solidFill>
                <a:effectLst/>
                <a:latin typeface="+mj-lt"/>
              </a:rPr>
              <a:t>Inference from Bin Size</a:t>
            </a:r>
          </a:p>
          <a:p>
            <a:r>
              <a:rPr lang="en-US" b="0" i="0" dirty="0">
                <a:solidFill>
                  <a:srgbClr val="000000"/>
                </a:solidFill>
                <a:effectLst/>
                <a:latin typeface="+mj-lt"/>
              </a:rPr>
              <a:t>As the time on app is increasing, the amount spent by customer is decreasing and the Time on website is increasing, the customer is also spending more. This shows that company website is generating more revenue than the app.</a:t>
            </a:r>
            <a:endParaRPr lang="en-US" dirty="0">
              <a:latin typeface="+mj-lt"/>
            </a:endParaRPr>
          </a:p>
        </p:txBody>
      </p:sp>
      <p:pic>
        <p:nvPicPr>
          <p:cNvPr id="3074" name="Picture 2">
            <a:extLst>
              <a:ext uri="{FF2B5EF4-FFF2-40B4-BE49-F238E27FC236}">
                <a16:creationId xmlns:a16="http://schemas.microsoft.com/office/drawing/2014/main" id="{6D3D54F7-1F4E-4172-B3FE-4E8B66EA5B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6606" y="1096399"/>
            <a:ext cx="1966912" cy="1624435"/>
          </a:xfrm>
          <a:prstGeom prst="rect">
            <a:avLst/>
          </a:prstGeom>
          <a:noFill/>
          <a:extLst>
            <a:ext uri="{909E8E84-426E-40DD-AFC4-6F175D3DCCD1}">
              <a14:hiddenFill xmlns:a14="http://schemas.microsoft.com/office/drawing/2010/main">
                <a:solidFill>
                  <a:srgbClr val="FFFFFF"/>
                </a:solidFill>
              </a14:hiddenFill>
            </a:ext>
          </a:extLst>
        </p:spPr>
      </p:pic>
      <p:pic>
        <p:nvPicPr>
          <p:cNvPr id="10" name="Google Shape;333;p1">
            <a:extLst>
              <a:ext uri="{FF2B5EF4-FFF2-40B4-BE49-F238E27FC236}">
                <a16:creationId xmlns:a16="http://schemas.microsoft.com/office/drawing/2014/main" id="{DA0992F7-E250-4C03-9968-7F0DF872836D}"/>
              </a:ext>
            </a:extLst>
          </p:cNvPr>
          <p:cNvPicPr preferRelativeResize="0"/>
          <p:nvPr/>
        </p:nvPicPr>
        <p:blipFill rotWithShape="1">
          <a:blip r:embed="rId7">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1163573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Final Inference before model building</a:t>
            </a:r>
          </a:p>
        </p:txBody>
      </p:sp>
      <p:sp>
        <p:nvSpPr>
          <p:cNvPr id="10" name="TextBox 9">
            <a:extLst>
              <a:ext uri="{FF2B5EF4-FFF2-40B4-BE49-F238E27FC236}">
                <a16:creationId xmlns:a16="http://schemas.microsoft.com/office/drawing/2014/main" id="{E3E07047-CF7A-4B03-BDF5-815F5A63D30B}"/>
              </a:ext>
            </a:extLst>
          </p:cNvPr>
          <p:cNvSpPr txBox="1"/>
          <p:nvPr/>
        </p:nvSpPr>
        <p:spPr>
          <a:xfrm>
            <a:off x="493350" y="970873"/>
            <a:ext cx="6614681" cy="1384995"/>
          </a:xfrm>
          <a:prstGeom prst="rect">
            <a:avLst/>
          </a:prstGeom>
          <a:noFill/>
        </p:spPr>
        <p:txBody>
          <a:bodyPr wrap="square" rtlCol="0">
            <a:spAutoFit/>
          </a:bodyPr>
          <a:lstStyle/>
          <a:p>
            <a:pPr marL="342900" indent="-342900">
              <a:buFont typeface="+mj-lt"/>
              <a:buAutoNum type="arabicPeriod"/>
            </a:pPr>
            <a:r>
              <a:rPr lang="en-US" dirty="0"/>
              <a:t>Most of the variables are negatively correlated with each other.</a:t>
            </a:r>
          </a:p>
          <a:p>
            <a:pPr marL="342900" indent="-342900">
              <a:buFont typeface="+mj-lt"/>
              <a:buAutoNum type="arabicPeriod"/>
            </a:pPr>
            <a:r>
              <a:rPr lang="en-US" dirty="0"/>
              <a:t>While visualizing bar plot we have seen time has been a very important part of company annual income. How variables are distinguish on time basis on different platform, and how they are influencing the company.</a:t>
            </a:r>
          </a:p>
          <a:p>
            <a:pPr marL="342900" indent="-342900">
              <a:buFont typeface="+mj-lt"/>
              <a:buAutoNum type="arabicPeriod"/>
            </a:pPr>
            <a:r>
              <a:rPr lang="en-US" dirty="0"/>
              <a:t>Only Time on Website is positively related with all others variables.</a:t>
            </a:r>
          </a:p>
          <a:p>
            <a:pPr marL="342900" indent="-342900">
              <a:buFont typeface="+mj-lt"/>
              <a:buAutoNum type="arabicPeriod"/>
            </a:pPr>
            <a:r>
              <a:rPr lang="en-US" dirty="0"/>
              <a:t>The dataset is normally distributed.</a:t>
            </a:r>
          </a:p>
        </p:txBody>
      </p:sp>
      <p:sp>
        <p:nvSpPr>
          <p:cNvPr id="12" name="Google Shape;136;p13">
            <a:extLst>
              <a:ext uri="{FF2B5EF4-FFF2-40B4-BE49-F238E27FC236}">
                <a16:creationId xmlns:a16="http://schemas.microsoft.com/office/drawing/2014/main" id="{01925FA5-620B-4E53-B91D-3E7F45A7605A}"/>
              </a:ext>
            </a:extLst>
          </p:cNvPr>
          <p:cNvSpPr txBox="1">
            <a:spLocks/>
          </p:cNvSpPr>
          <p:nvPr/>
        </p:nvSpPr>
        <p:spPr>
          <a:xfrm>
            <a:off x="569186" y="2292251"/>
            <a:ext cx="8005625" cy="4548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solidFill>
                  <a:schemeClr val="accent4">
                    <a:lumMod val="75000"/>
                  </a:schemeClr>
                </a:solidFill>
                <a:latin typeface="Oswald" panose="00000500000000000000" pitchFamily="2" charset="0"/>
              </a:rPr>
              <a:t>3 Essential Ways to Calculate Feature Importance</a:t>
            </a:r>
          </a:p>
        </p:txBody>
      </p:sp>
      <p:sp>
        <p:nvSpPr>
          <p:cNvPr id="13" name="TextBox 12">
            <a:extLst>
              <a:ext uri="{FF2B5EF4-FFF2-40B4-BE49-F238E27FC236}">
                <a16:creationId xmlns:a16="http://schemas.microsoft.com/office/drawing/2014/main" id="{0AB7ED26-2B39-498A-9CEA-0704E5D1647A}"/>
              </a:ext>
            </a:extLst>
          </p:cNvPr>
          <p:cNvSpPr txBox="1"/>
          <p:nvPr/>
        </p:nvSpPr>
        <p:spPr>
          <a:xfrm>
            <a:off x="569186" y="2747051"/>
            <a:ext cx="8289064" cy="2308324"/>
          </a:xfrm>
          <a:prstGeom prst="rect">
            <a:avLst/>
          </a:prstGeom>
          <a:noFill/>
        </p:spPr>
        <p:txBody>
          <a:bodyPr wrap="square" rtlCol="0">
            <a:spAutoFit/>
          </a:bodyPr>
          <a:lstStyle/>
          <a:p>
            <a:r>
              <a:rPr lang="en-US" sz="1200" i="0" dirty="0">
                <a:solidFill>
                  <a:srgbClr val="000000"/>
                </a:solidFill>
                <a:effectLst/>
                <a:latin typeface="+mj-lt"/>
              </a:rPr>
              <a:t>Feature importance refers to a class of techniques for assigning scores to input features to a predictive model that indicates the relative importance of each feature when making a prediction.</a:t>
            </a:r>
          </a:p>
          <a:p>
            <a:pPr marL="342900" indent="-342900">
              <a:buFont typeface="+mj-lt"/>
              <a:buAutoNum type="arabicPeriod"/>
            </a:pPr>
            <a:r>
              <a:rPr lang="en-US" b="1" i="0" dirty="0">
                <a:solidFill>
                  <a:srgbClr val="000000"/>
                </a:solidFill>
                <a:effectLst/>
                <a:latin typeface="+mj-lt"/>
              </a:rPr>
              <a:t>Method #1 — Obtain importance from coefficients</a:t>
            </a:r>
            <a:endParaRPr lang="en-US" b="0" i="0" dirty="0">
              <a:solidFill>
                <a:srgbClr val="000000"/>
              </a:solidFill>
              <a:effectLst/>
              <a:latin typeface="+mj-lt"/>
            </a:endParaRPr>
          </a:p>
          <a:p>
            <a:pPr marL="342900" indent="-342900">
              <a:buFont typeface="+mj-lt"/>
              <a:buAutoNum type="arabicPeriod"/>
            </a:pPr>
            <a:r>
              <a:rPr lang="en-US" b="1" i="0" dirty="0">
                <a:solidFill>
                  <a:srgbClr val="000000"/>
                </a:solidFill>
                <a:effectLst/>
                <a:latin typeface="+mj-lt"/>
              </a:rPr>
              <a:t>Method #2 — Obtain importance from a tree-based model</a:t>
            </a:r>
            <a:endParaRPr lang="en-US" b="0" i="0" dirty="0">
              <a:solidFill>
                <a:srgbClr val="000000"/>
              </a:solidFill>
              <a:effectLst/>
              <a:latin typeface="+mj-lt"/>
            </a:endParaRPr>
          </a:p>
          <a:p>
            <a:pPr marL="342900" indent="-342900">
              <a:buFont typeface="+mj-lt"/>
              <a:buAutoNum type="arabicPeriod"/>
            </a:pPr>
            <a:r>
              <a:rPr lang="en-US" b="1" i="0" dirty="0">
                <a:solidFill>
                  <a:srgbClr val="000000"/>
                </a:solidFill>
                <a:effectLst/>
                <a:latin typeface="+mj-lt"/>
              </a:rPr>
              <a:t>Method #3 — Obtain importance from PCA loading scores</a:t>
            </a:r>
          </a:p>
          <a:p>
            <a:pPr algn="l"/>
            <a:r>
              <a:rPr lang="en-US" b="1" i="0" dirty="0">
                <a:solidFill>
                  <a:srgbClr val="000000"/>
                </a:solidFill>
                <a:effectLst/>
                <a:latin typeface="+mj-lt"/>
              </a:rPr>
              <a:t>Following are the algorithms we will use to make the model, we will predict on MAE error and feature importance will be obtain from coefficients:</a:t>
            </a:r>
          </a:p>
          <a:p>
            <a:pPr marL="228600" indent="-228600" algn="l">
              <a:buFont typeface="+mj-lt"/>
              <a:buAutoNum type="arabicPeriod"/>
            </a:pPr>
            <a:r>
              <a:rPr lang="en-US" sz="1200" b="0" i="0" dirty="0">
                <a:solidFill>
                  <a:srgbClr val="000000"/>
                </a:solidFill>
                <a:effectLst/>
                <a:latin typeface="+mj-lt"/>
              </a:rPr>
              <a:t>Model1: Modeling with the linear model and tree based model technique.</a:t>
            </a:r>
          </a:p>
          <a:p>
            <a:pPr marL="228600" indent="-228600" algn="l">
              <a:buFont typeface="+mj-lt"/>
              <a:buAutoNum type="arabicPeriod"/>
            </a:pPr>
            <a:r>
              <a:rPr lang="en-US" sz="1200" b="0" i="0" dirty="0">
                <a:solidFill>
                  <a:srgbClr val="000000"/>
                </a:solidFill>
                <a:effectLst/>
                <a:latin typeface="+mj-lt"/>
              </a:rPr>
              <a:t>Model2: Modeling with the linear and tree based model technique by adjusting outliers &amp; Standard Scaler.</a:t>
            </a:r>
          </a:p>
          <a:p>
            <a:pPr marL="228600" indent="-228600" algn="l">
              <a:buFont typeface="+mj-lt"/>
              <a:buAutoNum type="arabicPeriod"/>
            </a:pPr>
            <a:r>
              <a:rPr lang="en-US" sz="1200" b="0" i="0" dirty="0">
                <a:solidFill>
                  <a:srgbClr val="000000"/>
                </a:solidFill>
                <a:effectLst/>
                <a:latin typeface="+mj-lt"/>
              </a:rPr>
              <a:t>Model3: Modeling with the linear and tree based model technique by adjusting outliers and Log transformation.</a:t>
            </a:r>
          </a:p>
          <a:p>
            <a:endParaRPr lang="en-US" dirty="0"/>
          </a:p>
        </p:txBody>
      </p:sp>
      <p:pic>
        <p:nvPicPr>
          <p:cNvPr id="6" name="Google Shape;333;p1">
            <a:extLst>
              <a:ext uri="{FF2B5EF4-FFF2-40B4-BE49-F238E27FC236}">
                <a16:creationId xmlns:a16="http://schemas.microsoft.com/office/drawing/2014/main" id="{4796EFAE-9D76-4BAC-A628-546095EC6336}"/>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702416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4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747" name="Google Shape;747;p45"/>
          <p:cNvSpPr txBox="1">
            <a:spLocks noGrp="1"/>
          </p:cNvSpPr>
          <p:nvPr>
            <p:ph type="title" idx="2"/>
          </p:nvPr>
        </p:nvSpPr>
        <p:spPr>
          <a:xfrm>
            <a:off x="1502588" y="1384675"/>
            <a:ext cx="965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01</a:t>
            </a:r>
            <a:endParaRPr b="1">
              <a:latin typeface="Oswald"/>
              <a:ea typeface="Oswald"/>
              <a:cs typeface="Oswald"/>
              <a:sym typeface="Oswald"/>
            </a:endParaRPr>
          </a:p>
        </p:txBody>
      </p:sp>
      <p:sp>
        <p:nvSpPr>
          <p:cNvPr id="748" name="Google Shape;748;p45"/>
          <p:cNvSpPr txBox="1">
            <a:spLocks noGrp="1"/>
          </p:cNvSpPr>
          <p:nvPr>
            <p:ph type="title" idx="3"/>
          </p:nvPr>
        </p:nvSpPr>
        <p:spPr>
          <a:xfrm>
            <a:off x="713138" y="1861900"/>
            <a:ext cx="25443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Business Understanding</a:t>
            </a:r>
            <a:endParaRPr dirty="0"/>
          </a:p>
        </p:txBody>
      </p:sp>
      <p:sp>
        <p:nvSpPr>
          <p:cNvPr id="749" name="Google Shape;749;p45"/>
          <p:cNvSpPr txBox="1">
            <a:spLocks noGrp="1"/>
          </p:cNvSpPr>
          <p:nvPr>
            <p:ph type="title" idx="4"/>
          </p:nvPr>
        </p:nvSpPr>
        <p:spPr>
          <a:xfrm>
            <a:off x="713138" y="2200775"/>
            <a:ext cx="2544300" cy="597300"/>
          </a:xfrm>
          <a:prstGeom prst="rect">
            <a:avLst/>
          </a:prstGeom>
        </p:spPr>
        <p:txBody>
          <a:bodyPr spcFirstLastPara="1" wrap="square" lIns="91425" tIns="91425" rIns="91425" bIns="91425" anchor="t" anchorCtr="0">
            <a:noAutofit/>
          </a:bodyPr>
          <a:lstStyle/>
          <a:p>
            <a:pPr lvl="0" algn="ctr" rtl="0">
              <a:spcBef>
                <a:spcPts val="0"/>
              </a:spcBef>
              <a:spcAft>
                <a:spcPts val="0"/>
              </a:spcAft>
            </a:pPr>
            <a:r>
              <a:rPr lang="en" dirty="0"/>
              <a:t>The Data</a:t>
            </a:r>
            <a:br>
              <a:rPr lang="en" dirty="0"/>
            </a:br>
            <a:r>
              <a:rPr lang="en" dirty="0"/>
              <a:t>Business Objective</a:t>
            </a:r>
            <a:endParaRPr dirty="0"/>
          </a:p>
        </p:txBody>
      </p:sp>
      <p:sp>
        <p:nvSpPr>
          <p:cNvPr id="750" name="Google Shape;750;p45"/>
          <p:cNvSpPr txBox="1">
            <a:spLocks noGrp="1"/>
          </p:cNvSpPr>
          <p:nvPr>
            <p:ph type="title" idx="5"/>
          </p:nvPr>
        </p:nvSpPr>
        <p:spPr>
          <a:xfrm>
            <a:off x="4089213" y="1384675"/>
            <a:ext cx="965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02</a:t>
            </a:r>
            <a:endParaRPr b="1">
              <a:latin typeface="Oswald"/>
              <a:ea typeface="Oswald"/>
              <a:cs typeface="Oswald"/>
              <a:sym typeface="Oswald"/>
            </a:endParaRPr>
          </a:p>
        </p:txBody>
      </p:sp>
      <p:sp>
        <p:nvSpPr>
          <p:cNvPr id="751" name="Google Shape;751;p45"/>
          <p:cNvSpPr txBox="1">
            <a:spLocks noGrp="1"/>
          </p:cNvSpPr>
          <p:nvPr>
            <p:ph type="title" idx="6"/>
          </p:nvPr>
        </p:nvSpPr>
        <p:spPr>
          <a:xfrm>
            <a:off x="3299763" y="1861900"/>
            <a:ext cx="25443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Understanding</a:t>
            </a:r>
            <a:endParaRPr dirty="0"/>
          </a:p>
        </p:txBody>
      </p:sp>
      <p:sp>
        <p:nvSpPr>
          <p:cNvPr id="752" name="Google Shape;752;p45"/>
          <p:cNvSpPr txBox="1">
            <a:spLocks noGrp="1"/>
          </p:cNvSpPr>
          <p:nvPr>
            <p:ph type="title" idx="7"/>
          </p:nvPr>
        </p:nvSpPr>
        <p:spPr>
          <a:xfrm>
            <a:off x="3299763" y="2200775"/>
            <a:ext cx="2544300" cy="59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Import Libraries</a:t>
            </a:r>
            <a:br>
              <a:rPr lang="en" dirty="0"/>
            </a:br>
            <a:r>
              <a:rPr lang="en" dirty="0"/>
              <a:t>Load Data</a:t>
            </a:r>
            <a:br>
              <a:rPr lang="en" dirty="0"/>
            </a:br>
            <a:r>
              <a:rPr lang="en-US" dirty="0"/>
              <a:t>Statistical summaries and </a:t>
            </a:r>
            <a:r>
              <a:rPr lang="en-US" dirty="0" err="1"/>
              <a:t>visualisations</a:t>
            </a:r>
            <a:endParaRPr dirty="0"/>
          </a:p>
        </p:txBody>
      </p:sp>
      <p:sp>
        <p:nvSpPr>
          <p:cNvPr id="753" name="Google Shape;753;p45"/>
          <p:cNvSpPr txBox="1">
            <a:spLocks noGrp="1"/>
          </p:cNvSpPr>
          <p:nvPr>
            <p:ph type="title" idx="8"/>
          </p:nvPr>
        </p:nvSpPr>
        <p:spPr>
          <a:xfrm>
            <a:off x="6675838" y="1384675"/>
            <a:ext cx="965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03</a:t>
            </a:r>
            <a:endParaRPr b="1">
              <a:latin typeface="Oswald"/>
              <a:ea typeface="Oswald"/>
              <a:cs typeface="Oswald"/>
              <a:sym typeface="Oswald"/>
            </a:endParaRPr>
          </a:p>
        </p:txBody>
      </p:sp>
      <p:sp>
        <p:nvSpPr>
          <p:cNvPr id="754" name="Google Shape;754;p45"/>
          <p:cNvSpPr txBox="1">
            <a:spLocks noGrp="1"/>
          </p:cNvSpPr>
          <p:nvPr>
            <p:ph type="title" idx="9"/>
          </p:nvPr>
        </p:nvSpPr>
        <p:spPr>
          <a:xfrm>
            <a:off x="5886388" y="1861900"/>
            <a:ext cx="25443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Preparation</a:t>
            </a:r>
            <a:endParaRPr dirty="0"/>
          </a:p>
        </p:txBody>
      </p:sp>
      <p:sp>
        <p:nvSpPr>
          <p:cNvPr id="755" name="Google Shape;755;p45"/>
          <p:cNvSpPr txBox="1">
            <a:spLocks noGrp="1"/>
          </p:cNvSpPr>
          <p:nvPr>
            <p:ph type="title" idx="13"/>
          </p:nvPr>
        </p:nvSpPr>
        <p:spPr>
          <a:xfrm>
            <a:off x="5886388" y="2200775"/>
            <a:ext cx="2544300" cy="59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Exploratory Data Analysis</a:t>
            </a:r>
            <a:br>
              <a:rPr lang="en-US" dirty="0"/>
            </a:br>
            <a:r>
              <a:rPr lang="en-US" dirty="0"/>
              <a:t>Data Splitting</a:t>
            </a:r>
            <a:endParaRPr dirty="0"/>
          </a:p>
        </p:txBody>
      </p:sp>
      <p:sp>
        <p:nvSpPr>
          <p:cNvPr id="756" name="Google Shape;756;p45"/>
          <p:cNvSpPr txBox="1">
            <a:spLocks noGrp="1"/>
          </p:cNvSpPr>
          <p:nvPr>
            <p:ph type="title" idx="14"/>
          </p:nvPr>
        </p:nvSpPr>
        <p:spPr>
          <a:xfrm>
            <a:off x="1502588" y="3186025"/>
            <a:ext cx="965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04</a:t>
            </a:r>
            <a:endParaRPr b="1">
              <a:latin typeface="Oswald"/>
              <a:ea typeface="Oswald"/>
              <a:cs typeface="Oswald"/>
              <a:sym typeface="Oswald"/>
            </a:endParaRPr>
          </a:p>
        </p:txBody>
      </p:sp>
      <p:sp>
        <p:nvSpPr>
          <p:cNvPr id="757" name="Google Shape;757;p45"/>
          <p:cNvSpPr txBox="1">
            <a:spLocks noGrp="1"/>
          </p:cNvSpPr>
          <p:nvPr>
            <p:ph type="title" idx="15"/>
          </p:nvPr>
        </p:nvSpPr>
        <p:spPr>
          <a:xfrm>
            <a:off x="713138" y="3663250"/>
            <a:ext cx="25443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Modeling</a:t>
            </a:r>
            <a:endParaRPr dirty="0"/>
          </a:p>
        </p:txBody>
      </p:sp>
      <p:sp>
        <p:nvSpPr>
          <p:cNvPr id="758" name="Google Shape;758;p45"/>
          <p:cNvSpPr txBox="1">
            <a:spLocks noGrp="1"/>
          </p:cNvSpPr>
          <p:nvPr>
            <p:ph type="title" idx="16"/>
          </p:nvPr>
        </p:nvSpPr>
        <p:spPr>
          <a:xfrm>
            <a:off x="713138" y="4002125"/>
            <a:ext cx="2544300" cy="59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100" dirty="0"/>
              <a:t>Technique with Standard Scaler,</a:t>
            </a:r>
            <a:br>
              <a:rPr lang="en-US" sz="1100" dirty="0"/>
            </a:br>
            <a:r>
              <a:rPr lang="en-US" sz="1100" dirty="0"/>
              <a:t>Technique by adjusting outliers &amp; Standard Scaler,</a:t>
            </a:r>
            <a:br>
              <a:rPr lang="en-US" sz="1100" dirty="0"/>
            </a:br>
            <a:r>
              <a:rPr lang="en-US" sz="1100" dirty="0"/>
              <a:t>Technique by adjusting outliers &amp; Log Transformation</a:t>
            </a:r>
            <a:endParaRPr sz="1100" dirty="0"/>
          </a:p>
        </p:txBody>
      </p:sp>
      <p:sp>
        <p:nvSpPr>
          <p:cNvPr id="759" name="Google Shape;759;p45"/>
          <p:cNvSpPr txBox="1">
            <a:spLocks noGrp="1"/>
          </p:cNvSpPr>
          <p:nvPr>
            <p:ph type="title" idx="17"/>
          </p:nvPr>
        </p:nvSpPr>
        <p:spPr>
          <a:xfrm>
            <a:off x="4089213" y="3186025"/>
            <a:ext cx="965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05</a:t>
            </a:r>
            <a:endParaRPr b="1">
              <a:latin typeface="Oswald"/>
              <a:ea typeface="Oswald"/>
              <a:cs typeface="Oswald"/>
              <a:sym typeface="Oswald"/>
            </a:endParaRPr>
          </a:p>
        </p:txBody>
      </p:sp>
      <p:sp>
        <p:nvSpPr>
          <p:cNvPr id="760" name="Google Shape;760;p45"/>
          <p:cNvSpPr txBox="1">
            <a:spLocks noGrp="1"/>
          </p:cNvSpPr>
          <p:nvPr>
            <p:ph type="title" idx="18"/>
          </p:nvPr>
        </p:nvSpPr>
        <p:spPr>
          <a:xfrm>
            <a:off x="3299763" y="3663250"/>
            <a:ext cx="25443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Deployment</a:t>
            </a:r>
            <a:endParaRPr dirty="0"/>
          </a:p>
        </p:txBody>
      </p:sp>
      <p:sp>
        <p:nvSpPr>
          <p:cNvPr id="761" name="Google Shape;761;p45"/>
          <p:cNvSpPr txBox="1">
            <a:spLocks noGrp="1"/>
          </p:cNvSpPr>
          <p:nvPr>
            <p:ph type="title" idx="19"/>
          </p:nvPr>
        </p:nvSpPr>
        <p:spPr>
          <a:xfrm>
            <a:off x="3299763" y="4002125"/>
            <a:ext cx="2544300" cy="59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Finalizing Model Choice,</a:t>
            </a:r>
            <a:br>
              <a:rPr lang="en-US" dirty="0"/>
            </a:br>
            <a:r>
              <a:rPr lang="en-US" dirty="0"/>
              <a:t>Model performance, </a:t>
            </a:r>
            <a:br>
              <a:rPr lang="en-US" dirty="0"/>
            </a:br>
            <a:r>
              <a:rPr lang="en-US" dirty="0"/>
              <a:t>Feature importance</a:t>
            </a:r>
            <a:endParaRPr dirty="0"/>
          </a:p>
        </p:txBody>
      </p:sp>
      <p:sp>
        <p:nvSpPr>
          <p:cNvPr id="762" name="Google Shape;762;p45"/>
          <p:cNvSpPr txBox="1">
            <a:spLocks noGrp="1"/>
          </p:cNvSpPr>
          <p:nvPr>
            <p:ph type="title" idx="20"/>
          </p:nvPr>
        </p:nvSpPr>
        <p:spPr>
          <a:xfrm>
            <a:off x="6675838" y="3186025"/>
            <a:ext cx="965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06</a:t>
            </a:r>
            <a:endParaRPr b="1">
              <a:latin typeface="Oswald"/>
              <a:ea typeface="Oswald"/>
              <a:cs typeface="Oswald"/>
              <a:sym typeface="Oswald"/>
            </a:endParaRPr>
          </a:p>
        </p:txBody>
      </p:sp>
      <p:sp>
        <p:nvSpPr>
          <p:cNvPr id="763" name="Google Shape;763;p45"/>
          <p:cNvSpPr txBox="1">
            <a:spLocks noGrp="1"/>
          </p:cNvSpPr>
          <p:nvPr>
            <p:ph type="title" idx="21"/>
          </p:nvPr>
        </p:nvSpPr>
        <p:spPr>
          <a:xfrm>
            <a:off x="5886388" y="3663250"/>
            <a:ext cx="25443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 &amp; Recommendation</a:t>
            </a:r>
            <a:endParaRPr dirty="0"/>
          </a:p>
        </p:txBody>
      </p:sp>
      <p:pic>
        <p:nvPicPr>
          <p:cNvPr id="20" name="Google Shape;333;p1">
            <a:extLst>
              <a:ext uri="{FF2B5EF4-FFF2-40B4-BE49-F238E27FC236}">
                <a16:creationId xmlns:a16="http://schemas.microsoft.com/office/drawing/2014/main" id="{8DA751B1-76F6-495B-BC82-8B4DE0BD26CD}"/>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
        <p:nvSpPr>
          <p:cNvPr id="2" name="TextBox 1">
            <a:extLst>
              <a:ext uri="{FF2B5EF4-FFF2-40B4-BE49-F238E27FC236}">
                <a16:creationId xmlns:a16="http://schemas.microsoft.com/office/drawing/2014/main" id="{33A5DA4D-FC29-4B5D-8B20-63A8EFF19575}"/>
              </a:ext>
            </a:extLst>
          </p:cNvPr>
          <p:cNvSpPr txBox="1"/>
          <p:nvPr/>
        </p:nvSpPr>
        <p:spPr>
          <a:xfrm>
            <a:off x="4383167" y="4727936"/>
            <a:ext cx="3935693" cy="307777"/>
          </a:xfrm>
          <a:prstGeom prst="rect">
            <a:avLst/>
          </a:prstGeom>
          <a:noFill/>
        </p:spPr>
        <p:txBody>
          <a:bodyPr wrap="none" rtlCol="0">
            <a:spAutoFit/>
          </a:bodyPr>
          <a:lstStyle/>
          <a:p>
            <a:r>
              <a:rPr lang="en-US" u="sng" dirty="0">
                <a:hlinkClick r:id="rId4"/>
              </a:rPr>
              <a:t>Click Here to get </a:t>
            </a:r>
            <a:r>
              <a:rPr lang="en-US" u="sng" dirty="0" err="1">
                <a:hlinkClick r:id="rId4"/>
              </a:rPr>
              <a:t>Github</a:t>
            </a:r>
            <a:r>
              <a:rPr lang="en-US" u="sng" dirty="0">
                <a:hlinkClick r:id="rId4"/>
              </a:rPr>
              <a:t> Link for the python file</a:t>
            </a:r>
            <a:r>
              <a:rPr lang="en-US" u="sng" dirty="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66"/>
          <p:cNvSpPr txBox="1">
            <a:spLocks noGrp="1"/>
          </p:cNvSpPr>
          <p:nvPr>
            <p:ph type="title" idx="2"/>
          </p:nvPr>
        </p:nvSpPr>
        <p:spPr>
          <a:xfrm>
            <a:off x="2190903" y="3157613"/>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1360" name="Google Shape;1360;p66"/>
          <p:cNvSpPr txBox="1">
            <a:spLocks noGrp="1"/>
          </p:cNvSpPr>
          <p:nvPr>
            <p:ph type="ctrTitle"/>
          </p:nvPr>
        </p:nvSpPr>
        <p:spPr>
          <a:xfrm>
            <a:off x="3859471" y="3479005"/>
            <a:ext cx="3888300" cy="11204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Modeling</a:t>
            </a:r>
          </a:p>
        </p:txBody>
      </p:sp>
      <p:pic>
        <p:nvPicPr>
          <p:cNvPr id="1361" name="Google Shape;1361;p66"/>
          <p:cNvPicPr preferRelativeResize="0"/>
          <p:nvPr/>
        </p:nvPicPr>
        <p:blipFill rotWithShape="1">
          <a:blip r:embed="rId3">
            <a:alphaModFix/>
          </a:blip>
          <a:srcRect l="-190" t="12348" r="189" b="7259"/>
          <a:stretch/>
        </p:blipFill>
        <p:spPr>
          <a:xfrm>
            <a:off x="2306404" y="-2224356"/>
            <a:ext cx="4531200" cy="4448700"/>
          </a:xfrm>
          <a:prstGeom prst="arc">
            <a:avLst>
              <a:gd name="adj1" fmla="val 26021"/>
              <a:gd name="adj2" fmla="val 10791283"/>
            </a:avLst>
          </a:prstGeom>
          <a:noFill/>
          <a:ln>
            <a:noFill/>
          </a:ln>
        </p:spPr>
      </p:pic>
      <p:sp>
        <p:nvSpPr>
          <p:cNvPr id="1362" name="Google Shape;1362;p66"/>
          <p:cNvSpPr/>
          <p:nvPr/>
        </p:nvSpPr>
        <p:spPr>
          <a:xfrm>
            <a:off x="6473145" y="239650"/>
            <a:ext cx="599700" cy="59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333;p1">
            <a:extLst>
              <a:ext uri="{FF2B5EF4-FFF2-40B4-BE49-F238E27FC236}">
                <a16:creationId xmlns:a16="http://schemas.microsoft.com/office/drawing/2014/main" id="{55CB47B4-F782-403F-85B0-9237CAD0FEE3}"/>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1781120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1034693" y="175169"/>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Model1: Modeling with the linear model and tree based model technique &amp; Standard Scaler.</a:t>
            </a:r>
          </a:p>
        </p:txBody>
      </p:sp>
      <p:graphicFrame>
        <p:nvGraphicFramePr>
          <p:cNvPr id="31" name="Google Shape;1672;p77">
            <a:extLst>
              <a:ext uri="{FF2B5EF4-FFF2-40B4-BE49-F238E27FC236}">
                <a16:creationId xmlns:a16="http://schemas.microsoft.com/office/drawing/2014/main" id="{34D7C1BF-964C-4AC1-A791-D35A738D300D}"/>
              </a:ext>
            </a:extLst>
          </p:cNvPr>
          <p:cNvGraphicFramePr/>
          <p:nvPr>
            <p:extLst>
              <p:ext uri="{D42A27DB-BD31-4B8C-83A1-F6EECF244321}">
                <p14:modId xmlns:p14="http://schemas.microsoft.com/office/powerpoint/2010/main" val="965917004"/>
              </p:ext>
            </p:extLst>
          </p:nvPr>
        </p:nvGraphicFramePr>
        <p:xfrm>
          <a:off x="1530440" y="840493"/>
          <a:ext cx="6726006" cy="4153889"/>
        </p:xfrm>
        <a:graphic>
          <a:graphicData uri="http://schemas.openxmlformats.org/drawingml/2006/table">
            <a:tbl>
              <a:tblPr>
                <a:noFill/>
                <a:tableStyleId>{E5F2AA33-EA49-4BA0-9C3C-511DDAEDEEF0}</a:tableStyleId>
              </a:tblPr>
              <a:tblGrid>
                <a:gridCol w="2439756">
                  <a:extLst>
                    <a:ext uri="{9D8B030D-6E8A-4147-A177-3AD203B41FA5}">
                      <a16:colId xmlns:a16="http://schemas.microsoft.com/office/drawing/2014/main" val="20000"/>
                    </a:ext>
                  </a:extLst>
                </a:gridCol>
                <a:gridCol w="1014413">
                  <a:extLst>
                    <a:ext uri="{9D8B030D-6E8A-4147-A177-3AD203B41FA5}">
                      <a16:colId xmlns:a16="http://schemas.microsoft.com/office/drawing/2014/main" val="20001"/>
                    </a:ext>
                  </a:extLst>
                </a:gridCol>
                <a:gridCol w="1042987">
                  <a:extLst>
                    <a:ext uri="{9D8B030D-6E8A-4147-A177-3AD203B41FA5}">
                      <a16:colId xmlns:a16="http://schemas.microsoft.com/office/drawing/2014/main" val="1813486478"/>
                    </a:ext>
                  </a:extLst>
                </a:gridCol>
                <a:gridCol w="1085850">
                  <a:extLst>
                    <a:ext uri="{9D8B030D-6E8A-4147-A177-3AD203B41FA5}">
                      <a16:colId xmlns:a16="http://schemas.microsoft.com/office/drawing/2014/main" val="20002"/>
                    </a:ext>
                  </a:extLst>
                </a:gridCol>
                <a:gridCol w="1143000">
                  <a:extLst>
                    <a:ext uri="{9D8B030D-6E8A-4147-A177-3AD203B41FA5}">
                      <a16:colId xmlns:a16="http://schemas.microsoft.com/office/drawing/2014/main" val="4095823221"/>
                    </a:ext>
                  </a:extLst>
                </a:gridCol>
              </a:tblGrid>
              <a:tr h="341407">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Machine Learning Algorithms</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MAE_test</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err="1">
                          <a:solidFill>
                            <a:schemeClr val="lt1"/>
                          </a:solidFill>
                          <a:latin typeface="Muli"/>
                          <a:ea typeface="Muli"/>
                          <a:cs typeface="Muli"/>
                          <a:sym typeface="Muli"/>
                        </a:rPr>
                        <a:t>MAE_train</a:t>
                      </a:r>
                      <a:r>
                        <a:rPr lang="en-US" sz="1200" b="1" dirty="0">
                          <a:solidFill>
                            <a:schemeClr val="lt1"/>
                          </a:solidFill>
                          <a:latin typeface="Muli"/>
                          <a:ea typeface="Muli"/>
                          <a:cs typeface="Muli"/>
                          <a:sym typeface="Muli"/>
                        </a:rPr>
                        <a:t> </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RMSE_test</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err="1">
                          <a:solidFill>
                            <a:schemeClr val="lt1"/>
                          </a:solidFill>
                          <a:latin typeface="Muli"/>
                          <a:ea typeface="Muli"/>
                          <a:cs typeface="Muli"/>
                          <a:sym typeface="Muli"/>
                        </a:rPr>
                        <a:t>RMSE_train</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41407">
                <a:tc>
                  <a:txBody>
                    <a:bodyPr/>
                    <a:lstStyle/>
                    <a:p>
                      <a:pPr marL="0" lvl="0" indent="0" algn="r" rtl="0">
                        <a:spcBef>
                          <a:spcPts val="0"/>
                        </a:spcBef>
                        <a:spcAft>
                          <a:spcPts val="0"/>
                        </a:spcAft>
                        <a:buNone/>
                      </a:pPr>
                      <a:r>
                        <a:rPr lang="en-US" sz="1000" b="1" dirty="0" err="1">
                          <a:solidFill>
                            <a:schemeClr val="dk1"/>
                          </a:solidFill>
                          <a:latin typeface="Muli"/>
                          <a:ea typeface="Muli"/>
                          <a:cs typeface="Muli"/>
                          <a:sym typeface="Muli"/>
                        </a:rPr>
                        <a:t>ElasticNetCV</a:t>
                      </a:r>
                      <a:endParaRPr sz="1000" b="1"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59.952889</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62.929532</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73.391327</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80.591725</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213070">
                <a:tc>
                  <a:txBody>
                    <a:bodyPr/>
                    <a:lstStyle/>
                    <a:p>
                      <a:pPr marL="0" lvl="0" indent="0" algn="r" rtl="0">
                        <a:spcBef>
                          <a:spcPts val="0"/>
                        </a:spcBef>
                        <a:spcAft>
                          <a:spcPts val="0"/>
                        </a:spcAft>
                        <a:buNone/>
                      </a:pPr>
                      <a:r>
                        <a:rPr lang="en-US" sz="1000" dirty="0">
                          <a:solidFill>
                            <a:schemeClr val="dk1"/>
                          </a:solidFill>
                          <a:latin typeface="Muli"/>
                          <a:ea typeface="Muli"/>
                          <a:cs typeface="Muli"/>
                          <a:sym typeface="Muli"/>
                        </a:rPr>
                        <a:t>Lasso</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60.056694</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62.884589</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73.460515</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80.592627</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SGDRegressor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60.346124</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62.888902</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73.873474</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80.567796</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341407">
                <a:tc>
                  <a:txBody>
                    <a:bodyPr/>
                    <a:lstStyle/>
                    <a:p>
                      <a:pPr marL="0" lvl="0" indent="0" algn="r" rtl="0">
                        <a:spcBef>
                          <a:spcPts val="0"/>
                        </a:spcBef>
                        <a:spcAft>
                          <a:spcPts val="0"/>
                        </a:spcAft>
                        <a:buNone/>
                      </a:pPr>
                      <a:r>
                        <a:rPr lang="en-US" sz="1000" dirty="0">
                          <a:solidFill>
                            <a:schemeClr val="dk1"/>
                          </a:solidFill>
                          <a:latin typeface="Muli"/>
                          <a:ea typeface="Muli"/>
                          <a:cs typeface="Muli"/>
                          <a:sym typeface="Muli"/>
                        </a:rPr>
                        <a:t>Ridge</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60.382623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62.892897</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73.847466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80.565753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495581497"/>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LinearRegression</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60.387280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62.892734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73.852772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80.565750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3064872670"/>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RANSACRegressor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64.131350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66.567162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77.950472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85.977510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996303955"/>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RandomForestRegressor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a:solidFill>
                            <a:srgbClr val="000000"/>
                          </a:solidFill>
                          <a:effectLst/>
                          <a:latin typeface="Arial"/>
                          <a:ea typeface="Arial"/>
                          <a:cs typeface="Arial"/>
                          <a:sym typeface="Arial"/>
                        </a:rPr>
                        <a:t>64.743648</a:t>
                      </a:r>
                      <a:endParaRPr sz="100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24.805587</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80.721044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31.548412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2726379961"/>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GradientBoostingRegressor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66.633154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46.881696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81.296795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58.732336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983664691"/>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XGBRegressor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73.923755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3.598124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91.560844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5.307714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975076851"/>
                  </a:ext>
                </a:extLst>
              </a:tr>
              <a:tr h="380246">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DecisionTreeRegressor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93.214444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0.000000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116.369231</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Muli"/>
                          <a:ea typeface="Muli"/>
                          <a:cs typeface="Muli"/>
                          <a:sym typeface="Muli"/>
                        </a:rPr>
                        <a:t>0.000000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8794047"/>
                  </a:ext>
                </a:extLst>
              </a:tr>
              <a:tr h="341407">
                <a:tc>
                  <a:txBody>
                    <a:bodyPr/>
                    <a:lstStyle/>
                    <a:p>
                      <a:pPr marL="0" lvl="0" indent="0" algn="r" rtl="0">
                        <a:spcBef>
                          <a:spcPts val="0"/>
                        </a:spcBef>
                        <a:spcAft>
                          <a:spcPts val="0"/>
                        </a:spcAft>
                        <a:buNone/>
                      </a:pPr>
                      <a:r>
                        <a:rPr lang="en-US" sz="1000" b="0" i="0" u="none" strike="noStrike" cap="none" dirty="0">
                          <a:solidFill>
                            <a:schemeClr val="dk1"/>
                          </a:solidFill>
                          <a:latin typeface="Muli"/>
                          <a:ea typeface="Muli"/>
                          <a:cs typeface="Muli"/>
                          <a:sym typeface="Muli"/>
                        </a:rPr>
                        <a:t>Support Vector Machine</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178.466786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20.262132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359.430429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47.506704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3408702399"/>
                  </a:ext>
                </a:extLst>
              </a:tr>
            </a:tbl>
          </a:graphicData>
        </a:graphic>
      </p:graphicFrame>
      <p:grpSp>
        <p:nvGrpSpPr>
          <p:cNvPr id="32" name="Google Shape;1706;p79">
            <a:extLst>
              <a:ext uri="{FF2B5EF4-FFF2-40B4-BE49-F238E27FC236}">
                <a16:creationId xmlns:a16="http://schemas.microsoft.com/office/drawing/2014/main" id="{35071B39-7911-4EE9-9CD3-81DE5DF98A8C}"/>
              </a:ext>
            </a:extLst>
          </p:cNvPr>
          <p:cNvGrpSpPr/>
          <p:nvPr/>
        </p:nvGrpSpPr>
        <p:grpSpPr>
          <a:xfrm>
            <a:off x="700582" y="1308844"/>
            <a:ext cx="405485" cy="380090"/>
            <a:chOff x="5972650" y="1969075"/>
            <a:chExt cx="338525" cy="317350"/>
          </a:xfrm>
        </p:grpSpPr>
        <p:sp>
          <p:nvSpPr>
            <p:cNvPr id="33" name="Google Shape;1707;p79">
              <a:extLst>
                <a:ext uri="{FF2B5EF4-FFF2-40B4-BE49-F238E27FC236}">
                  <a16:creationId xmlns:a16="http://schemas.microsoft.com/office/drawing/2014/main" id="{1031B9FB-907D-4630-B2F8-0BCFDA69D476}"/>
                </a:ext>
              </a:extLst>
            </p:cNvPr>
            <p:cNvSpPr/>
            <p:nvPr/>
          </p:nvSpPr>
          <p:spPr>
            <a:xfrm>
              <a:off x="6081725" y="2246750"/>
              <a:ext cx="120375" cy="39675"/>
            </a:xfrm>
            <a:custGeom>
              <a:avLst/>
              <a:gdLst/>
              <a:ahLst/>
              <a:cxnLst/>
              <a:rect l="l" t="t" r="r" b="b"/>
              <a:pathLst>
                <a:path w="4815" h="1587" extrusionOk="0">
                  <a:moveTo>
                    <a:pt x="794" y="0"/>
                  </a:moveTo>
                  <a:lnTo>
                    <a:pt x="794" y="793"/>
                  </a:lnTo>
                  <a:lnTo>
                    <a:pt x="1" y="793"/>
                  </a:lnTo>
                  <a:lnTo>
                    <a:pt x="1" y="1586"/>
                  </a:lnTo>
                  <a:lnTo>
                    <a:pt x="4814" y="1586"/>
                  </a:lnTo>
                  <a:lnTo>
                    <a:pt x="4814" y="793"/>
                  </a:lnTo>
                  <a:lnTo>
                    <a:pt x="4021" y="793"/>
                  </a:lnTo>
                  <a:lnTo>
                    <a:pt x="40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8;p79">
              <a:extLst>
                <a:ext uri="{FF2B5EF4-FFF2-40B4-BE49-F238E27FC236}">
                  <a16:creationId xmlns:a16="http://schemas.microsoft.com/office/drawing/2014/main" id="{A57151E5-D27C-4646-92A7-29EA31872FB4}"/>
                </a:ext>
              </a:extLst>
            </p:cNvPr>
            <p:cNvSpPr/>
            <p:nvPr/>
          </p:nvSpPr>
          <p:spPr>
            <a:xfrm>
              <a:off x="5972650" y="1969075"/>
              <a:ext cx="338525" cy="257850"/>
            </a:xfrm>
            <a:custGeom>
              <a:avLst/>
              <a:gdLst/>
              <a:ahLst/>
              <a:cxnLst/>
              <a:rect l="l" t="t" r="r" b="b"/>
              <a:pathLst>
                <a:path w="13541" h="10314" extrusionOk="0">
                  <a:moveTo>
                    <a:pt x="4788" y="3253"/>
                  </a:moveTo>
                  <a:lnTo>
                    <a:pt x="4788" y="5481"/>
                  </a:lnTo>
                  <a:lnTo>
                    <a:pt x="3597" y="4886"/>
                  </a:lnTo>
                  <a:lnTo>
                    <a:pt x="2407" y="5481"/>
                  </a:lnTo>
                  <a:lnTo>
                    <a:pt x="2407" y="3253"/>
                  </a:lnTo>
                  <a:lnTo>
                    <a:pt x="3200" y="3253"/>
                  </a:lnTo>
                  <a:lnTo>
                    <a:pt x="3200" y="4198"/>
                  </a:lnTo>
                  <a:lnTo>
                    <a:pt x="3597" y="4000"/>
                  </a:lnTo>
                  <a:lnTo>
                    <a:pt x="3994" y="4198"/>
                  </a:lnTo>
                  <a:lnTo>
                    <a:pt x="3994" y="3253"/>
                  </a:lnTo>
                  <a:close/>
                  <a:moveTo>
                    <a:pt x="7960" y="3253"/>
                  </a:moveTo>
                  <a:lnTo>
                    <a:pt x="7960" y="5481"/>
                  </a:lnTo>
                  <a:lnTo>
                    <a:pt x="6771" y="4886"/>
                  </a:lnTo>
                  <a:lnTo>
                    <a:pt x="5581" y="5481"/>
                  </a:lnTo>
                  <a:lnTo>
                    <a:pt x="5581" y="3253"/>
                  </a:lnTo>
                  <a:lnTo>
                    <a:pt x="6374" y="3253"/>
                  </a:lnTo>
                  <a:lnTo>
                    <a:pt x="6374" y="4198"/>
                  </a:lnTo>
                  <a:lnTo>
                    <a:pt x="6771" y="4000"/>
                  </a:lnTo>
                  <a:lnTo>
                    <a:pt x="7167" y="4198"/>
                  </a:lnTo>
                  <a:lnTo>
                    <a:pt x="7167" y="3253"/>
                  </a:lnTo>
                  <a:close/>
                  <a:moveTo>
                    <a:pt x="11134" y="3253"/>
                  </a:moveTo>
                  <a:lnTo>
                    <a:pt x="11134" y="5481"/>
                  </a:lnTo>
                  <a:lnTo>
                    <a:pt x="9944" y="4886"/>
                  </a:lnTo>
                  <a:lnTo>
                    <a:pt x="8753" y="5481"/>
                  </a:lnTo>
                  <a:lnTo>
                    <a:pt x="8753" y="3253"/>
                  </a:lnTo>
                  <a:lnTo>
                    <a:pt x="9548" y="3253"/>
                  </a:lnTo>
                  <a:lnTo>
                    <a:pt x="9548" y="4198"/>
                  </a:lnTo>
                  <a:lnTo>
                    <a:pt x="9944" y="4000"/>
                  </a:lnTo>
                  <a:lnTo>
                    <a:pt x="10341" y="4198"/>
                  </a:lnTo>
                  <a:lnTo>
                    <a:pt x="10341" y="3253"/>
                  </a:lnTo>
                  <a:close/>
                  <a:moveTo>
                    <a:pt x="10368" y="7669"/>
                  </a:moveTo>
                  <a:lnTo>
                    <a:pt x="10368" y="8463"/>
                  </a:lnTo>
                  <a:lnTo>
                    <a:pt x="9575" y="8463"/>
                  </a:lnTo>
                  <a:lnTo>
                    <a:pt x="9575" y="7669"/>
                  </a:lnTo>
                  <a:close/>
                  <a:moveTo>
                    <a:pt x="11954" y="7669"/>
                  </a:moveTo>
                  <a:lnTo>
                    <a:pt x="11954" y="8463"/>
                  </a:lnTo>
                  <a:lnTo>
                    <a:pt x="11161" y="8463"/>
                  </a:lnTo>
                  <a:lnTo>
                    <a:pt x="11161" y="7669"/>
                  </a:lnTo>
                  <a:close/>
                  <a:moveTo>
                    <a:pt x="1" y="0"/>
                  </a:moveTo>
                  <a:lnTo>
                    <a:pt x="1" y="7669"/>
                  </a:lnTo>
                  <a:lnTo>
                    <a:pt x="8780" y="7669"/>
                  </a:lnTo>
                  <a:lnTo>
                    <a:pt x="8780" y="8463"/>
                  </a:lnTo>
                  <a:lnTo>
                    <a:pt x="1" y="8463"/>
                  </a:lnTo>
                  <a:lnTo>
                    <a:pt x="1" y="10314"/>
                  </a:lnTo>
                  <a:lnTo>
                    <a:pt x="13540" y="10314"/>
                  </a:lnTo>
                  <a:lnTo>
                    <a:pt x="135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776;p79">
            <a:extLst>
              <a:ext uri="{FF2B5EF4-FFF2-40B4-BE49-F238E27FC236}">
                <a16:creationId xmlns:a16="http://schemas.microsoft.com/office/drawing/2014/main" id="{307541FA-D47C-4481-A7DF-70E9D10A5091}"/>
              </a:ext>
            </a:extLst>
          </p:cNvPr>
          <p:cNvGrpSpPr/>
          <p:nvPr/>
        </p:nvGrpSpPr>
        <p:grpSpPr>
          <a:xfrm>
            <a:off x="774630" y="4160103"/>
            <a:ext cx="362416" cy="360718"/>
            <a:chOff x="4610574" y="4056605"/>
            <a:chExt cx="261427" cy="260183"/>
          </a:xfrm>
        </p:grpSpPr>
        <p:sp>
          <p:nvSpPr>
            <p:cNvPr id="36" name="Google Shape;1777;p79">
              <a:extLst>
                <a:ext uri="{FF2B5EF4-FFF2-40B4-BE49-F238E27FC236}">
                  <a16:creationId xmlns:a16="http://schemas.microsoft.com/office/drawing/2014/main" id="{9C2834D6-56F8-40BC-88B0-244F5E52FE3E}"/>
                </a:ext>
              </a:extLst>
            </p:cNvPr>
            <p:cNvSpPr/>
            <p:nvPr/>
          </p:nvSpPr>
          <p:spPr>
            <a:xfrm>
              <a:off x="4610574" y="4146117"/>
              <a:ext cx="261427" cy="137461"/>
            </a:xfrm>
            <a:custGeom>
              <a:avLst/>
              <a:gdLst/>
              <a:ahLst/>
              <a:cxnLst/>
              <a:rect l="l" t="t" r="r" b="b"/>
              <a:pathLst>
                <a:path w="9454" h="4971" extrusionOk="0">
                  <a:moveTo>
                    <a:pt x="6762" y="1"/>
                  </a:moveTo>
                  <a:cubicBezTo>
                    <a:pt x="6638" y="1014"/>
                    <a:pt x="5773" y="1803"/>
                    <a:pt x="4727" y="1803"/>
                  </a:cubicBezTo>
                  <a:cubicBezTo>
                    <a:pt x="3696" y="1803"/>
                    <a:pt x="2840" y="1036"/>
                    <a:pt x="2699" y="44"/>
                  </a:cubicBezTo>
                  <a:cubicBezTo>
                    <a:pt x="2380" y="110"/>
                    <a:pt x="2079" y="193"/>
                    <a:pt x="1806" y="293"/>
                  </a:cubicBezTo>
                  <a:lnTo>
                    <a:pt x="2009" y="933"/>
                  </a:lnTo>
                  <a:lnTo>
                    <a:pt x="1308" y="1097"/>
                  </a:lnTo>
                  <a:lnTo>
                    <a:pt x="1" y="3504"/>
                  </a:lnTo>
                  <a:lnTo>
                    <a:pt x="1" y="4971"/>
                  </a:lnTo>
                  <a:lnTo>
                    <a:pt x="1559" y="4971"/>
                  </a:lnTo>
                  <a:lnTo>
                    <a:pt x="1559" y="2498"/>
                  </a:lnTo>
                  <a:lnTo>
                    <a:pt x="7897" y="2498"/>
                  </a:lnTo>
                  <a:lnTo>
                    <a:pt x="7897" y="4971"/>
                  </a:lnTo>
                  <a:lnTo>
                    <a:pt x="9453" y="4971"/>
                  </a:lnTo>
                  <a:lnTo>
                    <a:pt x="9453" y="3492"/>
                  </a:lnTo>
                  <a:lnTo>
                    <a:pt x="8146" y="1095"/>
                  </a:lnTo>
                  <a:lnTo>
                    <a:pt x="7446" y="933"/>
                  </a:lnTo>
                  <a:lnTo>
                    <a:pt x="7669" y="233"/>
                  </a:lnTo>
                  <a:lnTo>
                    <a:pt x="7653" y="228"/>
                  </a:lnTo>
                  <a:cubicBezTo>
                    <a:pt x="7378" y="137"/>
                    <a:pt x="7078" y="61"/>
                    <a:pt x="67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78;p79">
              <a:extLst>
                <a:ext uri="{FF2B5EF4-FFF2-40B4-BE49-F238E27FC236}">
                  <a16:creationId xmlns:a16="http://schemas.microsoft.com/office/drawing/2014/main" id="{7502074D-BDEE-4498-8B96-5C614792E31E}"/>
                </a:ext>
              </a:extLst>
            </p:cNvPr>
            <p:cNvSpPr/>
            <p:nvPr/>
          </p:nvSpPr>
          <p:spPr>
            <a:xfrm>
              <a:off x="4658828" y="4056605"/>
              <a:ext cx="164035" cy="81962"/>
            </a:xfrm>
            <a:custGeom>
              <a:avLst/>
              <a:gdLst/>
              <a:ahLst/>
              <a:cxnLst/>
              <a:rect l="l" t="t" r="r" b="b"/>
              <a:pathLst>
                <a:path w="5932" h="2964" extrusionOk="0">
                  <a:moveTo>
                    <a:pt x="2982" y="0"/>
                  </a:moveTo>
                  <a:cubicBezTo>
                    <a:pt x="2817" y="0"/>
                    <a:pt x="2651" y="17"/>
                    <a:pt x="2487" y="49"/>
                  </a:cubicBezTo>
                  <a:cubicBezTo>
                    <a:pt x="1690" y="209"/>
                    <a:pt x="1012" y="745"/>
                    <a:pt x="675" y="1485"/>
                  </a:cubicBezTo>
                  <a:lnTo>
                    <a:pt x="0" y="2963"/>
                  </a:lnTo>
                  <a:cubicBezTo>
                    <a:pt x="824" y="2687"/>
                    <a:pt x="1870" y="2529"/>
                    <a:pt x="2966" y="2517"/>
                  </a:cubicBezTo>
                  <a:cubicBezTo>
                    <a:pt x="3011" y="2517"/>
                    <a:pt x="3056" y="2516"/>
                    <a:pt x="3101" y="2516"/>
                  </a:cubicBezTo>
                  <a:cubicBezTo>
                    <a:pt x="4139" y="2516"/>
                    <a:pt x="5133" y="2647"/>
                    <a:pt x="5932" y="2891"/>
                  </a:cubicBezTo>
                  <a:lnTo>
                    <a:pt x="5289" y="1485"/>
                  </a:lnTo>
                  <a:cubicBezTo>
                    <a:pt x="4952" y="745"/>
                    <a:pt x="4274" y="209"/>
                    <a:pt x="3478" y="49"/>
                  </a:cubicBezTo>
                  <a:cubicBezTo>
                    <a:pt x="3314" y="17"/>
                    <a:pt x="3148" y="0"/>
                    <a:pt x="29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79;p79">
              <a:extLst>
                <a:ext uri="{FF2B5EF4-FFF2-40B4-BE49-F238E27FC236}">
                  <a16:creationId xmlns:a16="http://schemas.microsoft.com/office/drawing/2014/main" id="{57F55241-CAE9-4629-95C7-B9D3D648DD0B}"/>
                </a:ext>
              </a:extLst>
            </p:cNvPr>
            <p:cNvSpPr/>
            <p:nvPr/>
          </p:nvSpPr>
          <p:spPr>
            <a:xfrm>
              <a:off x="4700279" y="4141471"/>
              <a:ext cx="82100" cy="39184"/>
            </a:xfrm>
            <a:custGeom>
              <a:avLst/>
              <a:gdLst/>
              <a:ahLst/>
              <a:cxnLst/>
              <a:rect l="l" t="t" r="r" b="b"/>
              <a:pathLst>
                <a:path w="2969" h="1417" extrusionOk="0">
                  <a:moveTo>
                    <a:pt x="1607" y="0"/>
                  </a:moveTo>
                  <a:cubicBezTo>
                    <a:pt x="1063" y="0"/>
                    <a:pt x="516" y="38"/>
                    <a:pt x="0" y="114"/>
                  </a:cubicBezTo>
                  <a:cubicBezTo>
                    <a:pt x="96" y="847"/>
                    <a:pt x="724" y="1417"/>
                    <a:pt x="1483" y="1417"/>
                  </a:cubicBezTo>
                  <a:cubicBezTo>
                    <a:pt x="2253" y="1417"/>
                    <a:pt x="2889" y="832"/>
                    <a:pt x="2969" y="83"/>
                  </a:cubicBezTo>
                  <a:cubicBezTo>
                    <a:pt x="2530" y="28"/>
                    <a:pt x="2069" y="0"/>
                    <a:pt x="16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80;p79">
              <a:extLst>
                <a:ext uri="{FF2B5EF4-FFF2-40B4-BE49-F238E27FC236}">
                  <a16:creationId xmlns:a16="http://schemas.microsoft.com/office/drawing/2014/main" id="{7B07CD42-831C-4DDA-8E1D-09A9E89FFF0A}"/>
                </a:ext>
              </a:extLst>
            </p:cNvPr>
            <p:cNvSpPr/>
            <p:nvPr/>
          </p:nvSpPr>
          <p:spPr>
            <a:xfrm>
              <a:off x="4668948" y="4230457"/>
              <a:ext cx="144678" cy="86331"/>
            </a:xfrm>
            <a:custGeom>
              <a:avLst/>
              <a:gdLst/>
              <a:ahLst/>
              <a:cxnLst/>
              <a:rect l="l" t="t" r="r" b="b"/>
              <a:pathLst>
                <a:path w="5232" h="3122" extrusionOk="0">
                  <a:moveTo>
                    <a:pt x="2616" y="1171"/>
                  </a:moveTo>
                  <a:lnTo>
                    <a:pt x="3008" y="1562"/>
                  </a:lnTo>
                  <a:lnTo>
                    <a:pt x="2616" y="1953"/>
                  </a:lnTo>
                  <a:lnTo>
                    <a:pt x="2225" y="1562"/>
                  </a:lnTo>
                  <a:lnTo>
                    <a:pt x="2616" y="1171"/>
                  </a:lnTo>
                  <a:close/>
                  <a:moveTo>
                    <a:pt x="0" y="1"/>
                  </a:moveTo>
                  <a:lnTo>
                    <a:pt x="0" y="3122"/>
                  </a:lnTo>
                  <a:lnTo>
                    <a:pt x="5232" y="3122"/>
                  </a:lnTo>
                  <a:lnTo>
                    <a:pt x="52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806;p79">
            <a:extLst>
              <a:ext uri="{FF2B5EF4-FFF2-40B4-BE49-F238E27FC236}">
                <a16:creationId xmlns:a16="http://schemas.microsoft.com/office/drawing/2014/main" id="{EC80850A-3226-4446-8D7E-7E0E93F754A2}"/>
              </a:ext>
            </a:extLst>
          </p:cNvPr>
          <p:cNvGrpSpPr/>
          <p:nvPr/>
        </p:nvGrpSpPr>
        <p:grpSpPr>
          <a:xfrm>
            <a:off x="747109" y="2750464"/>
            <a:ext cx="353543" cy="329683"/>
            <a:chOff x="5657833" y="4076820"/>
            <a:chExt cx="261400" cy="243813"/>
          </a:xfrm>
        </p:grpSpPr>
        <p:sp>
          <p:nvSpPr>
            <p:cNvPr id="41" name="Google Shape;1807;p79">
              <a:extLst>
                <a:ext uri="{FF2B5EF4-FFF2-40B4-BE49-F238E27FC236}">
                  <a16:creationId xmlns:a16="http://schemas.microsoft.com/office/drawing/2014/main" id="{4A2F40A6-D1EB-4A44-B681-DEC01CC708A5}"/>
                </a:ext>
              </a:extLst>
            </p:cNvPr>
            <p:cNvSpPr/>
            <p:nvPr/>
          </p:nvSpPr>
          <p:spPr>
            <a:xfrm>
              <a:off x="5827758" y="4193901"/>
              <a:ext cx="60448" cy="23560"/>
            </a:xfrm>
            <a:custGeom>
              <a:avLst/>
              <a:gdLst/>
              <a:ahLst/>
              <a:cxnLst/>
              <a:rect l="l" t="t" r="r" b="b"/>
              <a:pathLst>
                <a:path w="2186" h="852" extrusionOk="0">
                  <a:moveTo>
                    <a:pt x="1094" y="1"/>
                  </a:moveTo>
                  <a:cubicBezTo>
                    <a:pt x="568" y="1"/>
                    <a:pt x="125" y="363"/>
                    <a:pt x="1" y="852"/>
                  </a:cubicBezTo>
                  <a:lnTo>
                    <a:pt x="2185" y="852"/>
                  </a:lnTo>
                  <a:cubicBezTo>
                    <a:pt x="2061" y="363"/>
                    <a:pt x="1620" y="1"/>
                    <a:pt x="10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8;p79">
              <a:extLst>
                <a:ext uri="{FF2B5EF4-FFF2-40B4-BE49-F238E27FC236}">
                  <a16:creationId xmlns:a16="http://schemas.microsoft.com/office/drawing/2014/main" id="{5A15D7EB-125A-4A0E-91A4-69B4DB60E491}"/>
                </a:ext>
              </a:extLst>
            </p:cNvPr>
            <p:cNvSpPr/>
            <p:nvPr/>
          </p:nvSpPr>
          <p:spPr>
            <a:xfrm>
              <a:off x="5796152" y="4076820"/>
              <a:ext cx="123081" cy="140641"/>
            </a:xfrm>
            <a:custGeom>
              <a:avLst/>
              <a:gdLst/>
              <a:ahLst/>
              <a:cxnLst/>
              <a:rect l="l" t="t" r="r" b="b"/>
              <a:pathLst>
                <a:path w="4451" h="5086" extrusionOk="0">
                  <a:moveTo>
                    <a:pt x="1430" y="1271"/>
                  </a:moveTo>
                  <a:lnTo>
                    <a:pt x="1430" y="1825"/>
                  </a:lnTo>
                  <a:lnTo>
                    <a:pt x="875" y="1825"/>
                  </a:lnTo>
                  <a:lnTo>
                    <a:pt x="875" y="1271"/>
                  </a:lnTo>
                  <a:close/>
                  <a:moveTo>
                    <a:pt x="1" y="0"/>
                  </a:moveTo>
                  <a:lnTo>
                    <a:pt x="1" y="5086"/>
                  </a:lnTo>
                  <a:lnTo>
                    <a:pt x="578" y="5086"/>
                  </a:lnTo>
                  <a:cubicBezTo>
                    <a:pt x="667" y="4552"/>
                    <a:pt x="1006" y="4105"/>
                    <a:pt x="1470" y="3866"/>
                  </a:cubicBezTo>
                  <a:cubicBezTo>
                    <a:pt x="1337" y="3699"/>
                    <a:pt x="1258" y="3486"/>
                    <a:pt x="1258" y="3256"/>
                  </a:cubicBezTo>
                  <a:cubicBezTo>
                    <a:pt x="1258" y="2717"/>
                    <a:pt x="1696" y="2278"/>
                    <a:pt x="2235" y="2278"/>
                  </a:cubicBezTo>
                  <a:cubicBezTo>
                    <a:pt x="2776" y="2278"/>
                    <a:pt x="3215" y="2717"/>
                    <a:pt x="3215" y="3256"/>
                  </a:cubicBezTo>
                  <a:cubicBezTo>
                    <a:pt x="3215" y="3486"/>
                    <a:pt x="3135" y="3699"/>
                    <a:pt x="3000" y="3866"/>
                  </a:cubicBezTo>
                  <a:cubicBezTo>
                    <a:pt x="3466" y="4105"/>
                    <a:pt x="3805" y="4552"/>
                    <a:pt x="3894" y="5086"/>
                  </a:cubicBezTo>
                  <a:lnTo>
                    <a:pt x="4451" y="5086"/>
                  </a:lnTo>
                  <a:lnTo>
                    <a:pt x="44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9;p79">
              <a:extLst>
                <a:ext uri="{FF2B5EF4-FFF2-40B4-BE49-F238E27FC236}">
                  <a16:creationId xmlns:a16="http://schemas.microsoft.com/office/drawing/2014/main" id="{952C8B2E-3313-41C5-8C26-F13CC9516A83}"/>
                </a:ext>
              </a:extLst>
            </p:cNvPr>
            <p:cNvSpPr/>
            <p:nvPr/>
          </p:nvSpPr>
          <p:spPr>
            <a:xfrm>
              <a:off x="5846230" y="4155076"/>
              <a:ext cx="23505" cy="23560"/>
            </a:xfrm>
            <a:custGeom>
              <a:avLst/>
              <a:gdLst/>
              <a:ahLst/>
              <a:cxnLst/>
              <a:rect l="l" t="t" r="r" b="b"/>
              <a:pathLst>
                <a:path w="850" h="852" extrusionOk="0">
                  <a:moveTo>
                    <a:pt x="426" y="0"/>
                  </a:moveTo>
                  <a:cubicBezTo>
                    <a:pt x="191" y="0"/>
                    <a:pt x="0" y="192"/>
                    <a:pt x="0" y="426"/>
                  </a:cubicBezTo>
                  <a:cubicBezTo>
                    <a:pt x="0" y="661"/>
                    <a:pt x="191" y="851"/>
                    <a:pt x="426" y="851"/>
                  </a:cubicBezTo>
                  <a:cubicBezTo>
                    <a:pt x="659" y="851"/>
                    <a:pt x="850" y="661"/>
                    <a:pt x="850" y="426"/>
                  </a:cubicBezTo>
                  <a:cubicBezTo>
                    <a:pt x="850" y="192"/>
                    <a:pt x="659" y="0"/>
                    <a:pt x="4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10;p79">
              <a:extLst>
                <a:ext uri="{FF2B5EF4-FFF2-40B4-BE49-F238E27FC236}">
                  <a16:creationId xmlns:a16="http://schemas.microsoft.com/office/drawing/2014/main" id="{655E17C9-D3C3-4BF9-9F82-CBD21542B17E}"/>
                </a:ext>
              </a:extLst>
            </p:cNvPr>
            <p:cNvSpPr/>
            <p:nvPr/>
          </p:nvSpPr>
          <p:spPr>
            <a:xfrm>
              <a:off x="5657833" y="4076820"/>
              <a:ext cx="123026" cy="140641"/>
            </a:xfrm>
            <a:custGeom>
              <a:avLst/>
              <a:gdLst/>
              <a:ahLst/>
              <a:cxnLst/>
              <a:rect l="l" t="t" r="r" b="b"/>
              <a:pathLst>
                <a:path w="4449" h="5086" extrusionOk="0">
                  <a:moveTo>
                    <a:pt x="1384" y="1271"/>
                  </a:moveTo>
                  <a:lnTo>
                    <a:pt x="1384" y="1825"/>
                  </a:lnTo>
                  <a:lnTo>
                    <a:pt x="829" y="1825"/>
                  </a:lnTo>
                  <a:lnTo>
                    <a:pt x="829" y="1271"/>
                  </a:lnTo>
                  <a:close/>
                  <a:moveTo>
                    <a:pt x="0" y="0"/>
                  </a:moveTo>
                  <a:lnTo>
                    <a:pt x="0" y="5086"/>
                  </a:lnTo>
                  <a:lnTo>
                    <a:pt x="532" y="5086"/>
                  </a:lnTo>
                  <a:cubicBezTo>
                    <a:pt x="620" y="4552"/>
                    <a:pt x="960" y="4105"/>
                    <a:pt x="1424" y="3866"/>
                  </a:cubicBezTo>
                  <a:cubicBezTo>
                    <a:pt x="1291" y="3699"/>
                    <a:pt x="1211" y="3486"/>
                    <a:pt x="1211" y="3256"/>
                  </a:cubicBezTo>
                  <a:cubicBezTo>
                    <a:pt x="1211" y="2717"/>
                    <a:pt x="1650" y="2278"/>
                    <a:pt x="2189" y="2278"/>
                  </a:cubicBezTo>
                  <a:cubicBezTo>
                    <a:pt x="2730" y="2278"/>
                    <a:pt x="3168" y="2717"/>
                    <a:pt x="3168" y="3256"/>
                  </a:cubicBezTo>
                  <a:cubicBezTo>
                    <a:pt x="3168" y="3486"/>
                    <a:pt x="3088" y="3699"/>
                    <a:pt x="2954" y="3866"/>
                  </a:cubicBezTo>
                  <a:cubicBezTo>
                    <a:pt x="3419" y="4105"/>
                    <a:pt x="3759" y="4552"/>
                    <a:pt x="3848" y="5086"/>
                  </a:cubicBezTo>
                  <a:lnTo>
                    <a:pt x="4449" y="5086"/>
                  </a:lnTo>
                  <a:lnTo>
                    <a:pt x="44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811;p79">
              <a:extLst>
                <a:ext uri="{FF2B5EF4-FFF2-40B4-BE49-F238E27FC236}">
                  <a16:creationId xmlns:a16="http://schemas.microsoft.com/office/drawing/2014/main" id="{8663ECA3-1AE5-410E-BBBF-DE94A5E9AF77}"/>
                </a:ext>
              </a:extLst>
            </p:cNvPr>
            <p:cNvSpPr/>
            <p:nvPr/>
          </p:nvSpPr>
          <p:spPr>
            <a:xfrm>
              <a:off x="5688168" y="4193901"/>
              <a:ext cx="60421" cy="23560"/>
            </a:xfrm>
            <a:custGeom>
              <a:avLst/>
              <a:gdLst/>
              <a:ahLst/>
              <a:cxnLst/>
              <a:rect l="l" t="t" r="r" b="b"/>
              <a:pathLst>
                <a:path w="2185" h="852" extrusionOk="0">
                  <a:moveTo>
                    <a:pt x="1092" y="1"/>
                  </a:moveTo>
                  <a:cubicBezTo>
                    <a:pt x="566" y="1"/>
                    <a:pt x="125" y="363"/>
                    <a:pt x="0" y="852"/>
                  </a:cubicBezTo>
                  <a:lnTo>
                    <a:pt x="2185" y="852"/>
                  </a:lnTo>
                  <a:cubicBezTo>
                    <a:pt x="2061" y="363"/>
                    <a:pt x="1618"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12;p79">
              <a:extLst>
                <a:ext uri="{FF2B5EF4-FFF2-40B4-BE49-F238E27FC236}">
                  <a16:creationId xmlns:a16="http://schemas.microsoft.com/office/drawing/2014/main" id="{B42EB92B-B7F8-43CD-A0C7-5F85E3FE4ECC}"/>
                </a:ext>
              </a:extLst>
            </p:cNvPr>
            <p:cNvSpPr/>
            <p:nvPr/>
          </p:nvSpPr>
          <p:spPr>
            <a:xfrm>
              <a:off x="5657833" y="4232753"/>
              <a:ext cx="261399" cy="87880"/>
            </a:xfrm>
            <a:custGeom>
              <a:avLst/>
              <a:gdLst/>
              <a:ahLst/>
              <a:cxnLst/>
              <a:rect l="l" t="t" r="r" b="b"/>
              <a:pathLst>
                <a:path w="9453" h="3178" extrusionOk="0">
                  <a:moveTo>
                    <a:pt x="0" y="1"/>
                  </a:moveTo>
                  <a:lnTo>
                    <a:pt x="0" y="1271"/>
                  </a:lnTo>
                  <a:lnTo>
                    <a:pt x="3496" y="1271"/>
                  </a:lnTo>
                  <a:lnTo>
                    <a:pt x="3496" y="1978"/>
                  </a:lnTo>
                  <a:cubicBezTo>
                    <a:pt x="3496" y="2334"/>
                    <a:pt x="3205" y="2624"/>
                    <a:pt x="2849" y="2624"/>
                  </a:cubicBezTo>
                  <a:lnTo>
                    <a:pt x="2183" y="2624"/>
                  </a:lnTo>
                  <a:lnTo>
                    <a:pt x="2183" y="3178"/>
                  </a:lnTo>
                  <a:lnTo>
                    <a:pt x="7268" y="3178"/>
                  </a:lnTo>
                  <a:lnTo>
                    <a:pt x="7268" y="2624"/>
                  </a:lnTo>
                  <a:lnTo>
                    <a:pt x="6602" y="2624"/>
                  </a:lnTo>
                  <a:cubicBezTo>
                    <a:pt x="6246" y="2624"/>
                    <a:pt x="5957" y="2334"/>
                    <a:pt x="5957" y="1978"/>
                  </a:cubicBezTo>
                  <a:lnTo>
                    <a:pt x="5957" y="1271"/>
                  </a:lnTo>
                  <a:lnTo>
                    <a:pt x="9453" y="1271"/>
                  </a:lnTo>
                  <a:lnTo>
                    <a:pt x="94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13;p79">
              <a:extLst>
                <a:ext uri="{FF2B5EF4-FFF2-40B4-BE49-F238E27FC236}">
                  <a16:creationId xmlns:a16="http://schemas.microsoft.com/office/drawing/2014/main" id="{A78E3B5A-7C5C-4DB2-8288-DAB6A66D0985}"/>
                </a:ext>
              </a:extLst>
            </p:cNvPr>
            <p:cNvSpPr/>
            <p:nvPr/>
          </p:nvSpPr>
          <p:spPr>
            <a:xfrm>
              <a:off x="5706585" y="4155104"/>
              <a:ext cx="23560" cy="23532"/>
            </a:xfrm>
            <a:custGeom>
              <a:avLst/>
              <a:gdLst/>
              <a:ahLst/>
              <a:cxnLst/>
              <a:rect l="l" t="t" r="r" b="b"/>
              <a:pathLst>
                <a:path w="852" h="851" extrusionOk="0">
                  <a:moveTo>
                    <a:pt x="426" y="1"/>
                  </a:moveTo>
                  <a:cubicBezTo>
                    <a:pt x="193" y="1"/>
                    <a:pt x="1" y="191"/>
                    <a:pt x="1" y="425"/>
                  </a:cubicBezTo>
                  <a:cubicBezTo>
                    <a:pt x="1" y="660"/>
                    <a:pt x="193" y="850"/>
                    <a:pt x="426" y="850"/>
                  </a:cubicBezTo>
                  <a:cubicBezTo>
                    <a:pt x="661" y="850"/>
                    <a:pt x="851" y="660"/>
                    <a:pt x="851" y="425"/>
                  </a:cubicBezTo>
                  <a:cubicBezTo>
                    <a:pt x="851" y="191"/>
                    <a:pt x="661" y="1"/>
                    <a:pt x="4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Google Shape;333;p1">
            <a:extLst>
              <a:ext uri="{FF2B5EF4-FFF2-40B4-BE49-F238E27FC236}">
                <a16:creationId xmlns:a16="http://schemas.microsoft.com/office/drawing/2014/main" id="{9AA501BE-E2A7-4F17-A2CD-AFBA13BA622B}"/>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509395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1034693" y="175169"/>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Model2: Modeling with the linear model and tree based model technique by adjusting outliers &amp; Standard Scaler.</a:t>
            </a:r>
          </a:p>
        </p:txBody>
      </p:sp>
      <p:graphicFrame>
        <p:nvGraphicFramePr>
          <p:cNvPr id="31" name="Google Shape;1672;p77">
            <a:extLst>
              <a:ext uri="{FF2B5EF4-FFF2-40B4-BE49-F238E27FC236}">
                <a16:creationId xmlns:a16="http://schemas.microsoft.com/office/drawing/2014/main" id="{34D7C1BF-964C-4AC1-A791-D35A738D300D}"/>
              </a:ext>
            </a:extLst>
          </p:cNvPr>
          <p:cNvGraphicFramePr/>
          <p:nvPr>
            <p:extLst>
              <p:ext uri="{D42A27DB-BD31-4B8C-83A1-F6EECF244321}">
                <p14:modId xmlns:p14="http://schemas.microsoft.com/office/powerpoint/2010/main" val="4124180202"/>
              </p:ext>
            </p:extLst>
          </p:nvPr>
        </p:nvGraphicFramePr>
        <p:xfrm>
          <a:off x="1530440" y="840493"/>
          <a:ext cx="6726006" cy="4153889"/>
        </p:xfrm>
        <a:graphic>
          <a:graphicData uri="http://schemas.openxmlformats.org/drawingml/2006/table">
            <a:tbl>
              <a:tblPr>
                <a:noFill/>
                <a:tableStyleId>{E5F2AA33-EA49-4BA0-9C3C-511DDAEDEEF0}</a:tableStyleId>
              </a:tblPr>
              <a:tblGrid>
                <a:gridCol w="2439756">
                  <a:extLst>
                    <a:ext uri="{9D8B030D-6E8A-4147-A177-3AD203B41FA5}">
                      <a16:colId xmlns:a16="http://schemas.microsoft.com/office/drawing/2014/main" val="20000"/>
                    </a:ext>
                  </a:extLst>
                </a:gridCol>
                <a:gridCol w="1014413">
                  <a:extLst>
                    <a:ext uri="{9D8B030D-6E8A-4147-A177-3AD203B41FA5}">
                      <a16:colId xmlns:a16="http://schemas.microsoft.com/office/drawing/2014/main" val="20001"/>
                    </a:ext>
                  </a:extLst>
                </a:gridCol>
                <a:gridCol w="1042987">
                  <a:extLst>
                    <a:ext uri="{9D8B030D-6E8A-4147-A177-3AD203B41FA5}">
                      <a16:colId xmlns:a16="http://schemas.microsoft.com/office/drawing/2014/main" val="1813486478"/>
                    </a:ext>
                  </a:extLst>
                </a:gridCol>
                <a:gridCol w="1085850">
                  <a:extLst>
                    <a:ext uri="{9D8B030D-6E8A-4147-A177-3AD203B41FA5}">
                      <a16:colId xmlns:a16="http://schemas.microsoft.com/office/drawing/2014/main" val="20002"/>
                    </a:ext>
                  </a:extLst>
                </a:gridCol>
                <a:gridCol w="1143000">
                  <a:extLst>
                    <a:ext uri="{9D8B030D-6E8A-4147-A177-3AD203B41FA5}">
                      <a16:colId xmlns:a16="http://schemas.microsoft.com/office/drawing/2014/main" val="4095823221"/>
                    </a:ext>
                  </a:extLst>
                </a:gridCol>
              </a:tblGrid>
              <a:tr h="341407">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Machine Learning Algorithms</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MAE_test</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err="1">
                          <a:solidFill>
                            <a:schemeClr val="lt1"/>
                          </a:solidFill>
                          <a:latin typeface="Muli"/>
                          <a:ea typeface="Muli"/>
                          <a:cs typeface="Muli"/>
                          <a:sym typeface="Muli"/>
                        </a:rPr>
                        <a:t>MAE_train</a:t>
                      </a:r>
                      <a:r>
                        <a:rPr lang="en-US" sz="1200" b="1" dirty="0">
                          <a:solidFill>
                            <a:schemeClr val="lt1"/>
                          </a:solidFill>
                          <a:latin typeface="Muli"/>
                          <a:ea typeface="Muli"/>
                          <a:cs typeface="Muli"/>
                          <a:sym typeface="Muli"/>
                        </a:rPr>
                        <a:t> </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RMSE_test</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err="1">
                          <a:solidFill>
                            <a:schemeClr val="lt1"/>
                          </a:solidFill>
                          <a:latin typeface="Muli"/>
                          <a:ea typeface="Muli"/>
                          <a:cs typeface="Muli"/>
                          <a:sym typeface="Muli"/>
                        </a:rPr>
                        <a:t>RMSE_train</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41407">
                <a:tc>
                  <a:txBody>
                    <a:bodyPr/>
                    <a:lstStyle/>
                    <a:p>
                      <a:pPr marL="0" lvl="0" indent="0" algn="r" rtl="0">
                        <a:spcBef>
                          <a:spcPts val="0"/>
                        </a:spcBef>
                        <a:spcAft>
                          <a:spcPts val="0"/>
                        </a:spcAft>
                        <a:buNone/>
                      </a:pPr>
                      <a:r>
                        <a:rPr lang="en-US" sz="1000" b="1" dirty="0" err="1">
                          <a:solidFill>
                            <a:schemeClr val="dk1"/>
                          </a:solidFill>
                          <a:latin typeface="Muli"/>
                          <a:ea typeface="Muli"/>
                          <a:cs typeface="Muli"/>
                          <a:sym typeface="Muli"/>
                        </a:rPr>
                        <a:t>ElasticNetCV</a:t>
                      </a:r>
                      <a:endParaRPr sz="1000" b="1"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57.894676</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56.021045</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70.979575</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69.775019</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213070">
                <a:tc>
                  <a:txBody>
                    <a:bodyPr/>
                    <a:lstStyle/>
                    <a:p>
                      <a:pPr marL="0" lvl="0" indent="0" algn="r" rtl="0">
                        <a:spcBef>
                          <a:spcPts val="0"/>
                        </a:spcBef>
                        <a:spcAft>
                          <a:spcPts val="0"/>
                        </a:spcAft>
                        <a:buNone/>
                      </a:pPr>
                      <a:r>
                        <a:rPr lang="en-US" sz="1000" dirty="0">
                          <a:solidFill>
                            <a:schemeClr val="dk1"/>
                          </a:solidFill>
                          <a:latin typeface="Muli"/>
                          <a:ea typeface="Muli"/>
                          <a:cs typeface="Muli"/>
                          <a:sym typeface="Muli"/>
                        </a:rPr>
                        <a:t>Lasso</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57.998992</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56.033917</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71.059138</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69.771650</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SGDRegressor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58.486897</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56.039181</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71.428782</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69.740419</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341407">
                <a:tc>
                  <a:txBody>
                    <a:bodyPr/>
                    <a:lstStyle/>
                    <a:p>
                      <a:pPr marL="0" lvl="0" indent="0" algn="r" rtl="0">
                        <a:spcBef>
                          <a:spcPts val="0"/>
                        </a:spcBef>
                        <a:spcAft>
                          <a:spcPts val="0"/>
                        </a:spcAft>
                        <a:buNone/>
                      </a:pPr>
                      <a:r>
                        <a:rPr lang="en-US" sz="1000" dirty="0">
                          <a:solidFill>
                            <a:schemeClr val="dk1"/>
                          </a:solidFill>
                          <a:latin typeface="Muli"/>
                          <a:ea typeface="Muli"/>
                          <a:cs typeface="Muli"/>
                          <a:sym typeface="Muli"/>
                        </a:rPr>
                        <a:t>Ridge</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58.600759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56.011209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71.499720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69.736030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495581497"/>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LinearRegression</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58.608406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56.011413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71.505865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69.736025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3064872670"/>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RANSACRegressor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60.168907</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57.847583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73.603523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72.481027</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996303955"/>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RandomForestRegressor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60.276653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21.934144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75.076358</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27.363425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2726379961"/>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GradientBoostingRegressor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61.294099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40.873862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75.542765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51.080419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983664691"/>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XGBRegressor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67.069479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2.657398</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83.481700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3.982916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975076851"/>
                  </a:ext>
                </a:extLst>
              </a:tr>
              <a:tr h="380246">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DecisionTreeRegressor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91.248885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0.000000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110.886278</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0.000000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8794047"/>
                  </a:ext>
                </a:extLst>
              </a:tr>
              <a:tr h="341407">
                <a:tc>
                  <a:txBody>
                    <a:bodyPr/>
                    <a:lstStyle/>
                    <a:p>
                      <a:pPr marL="0" lvl="0" indent="0" algn="r" rtl="0">
                        <a:spcBef>
                          <a:spcPts val="0"/>
                        </a:spcBef>
                        <a:spcAft>
                          <a:spcPts val="0"/>
                        </a:spcAft>
                        <a:buNone/>
                      </a:pPr>
                      <a:r>
                        <a:rPr lang="en-US" sz="1000" b="0" i="0" u="none" strike="noStrike" cap="none" dirty="0">
                          <a:solidFill>
                            <a:schemeClr val="dk1"/>
                          </a:solidFill>
                          <a:latin typeface="Muli"/>
                          <a:ea typeface="Muli"/>
                          <a:cs typeface="Muli"/>
                          <a:sym typeface="Muli"/>
                        </a:rPr>
                        <a:t>Support Vector Machine</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153.153476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17.012783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270.874735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38.951785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3408702399"/>
                  </a:ext>
                </a:extLst>
              </a:tr>
            </a:tbl>
          </a:graphicData>
        </a:graphic>
      </p:graphicFrame>
      <p:grpSp>
        <p:nvGrpSpPr>
          <p:cNvPr id="32" name="Google Shape;1706;p79">
            <a:extLst>
              <a:ext uri="{FF2B5EF4-FFF2-40B4-BE49-F238E27FC236}">
                <a16:creationId xmlns:a16="http://schemas.microsoft.com/office/drawing/2014/main" id="{35071B39-7911-4EE9-9CD3-81DE5DF98A8C}"/>
              </a:ext>
            </a:extLst>
          </p:cNvPr>
          <p:cNvGrpSpPr/>
          <p:nvPr/>
        </p:nvGrpSpPr>
        <p:grpSpPr>
          <a:xfrm>
            <a:off x="700582" y="1308844"/>
            <a:ext cx="405485" cy="380090"/>
            <a:chOff x="5972650" y="1969075"/>
            <a:chExt cx="338525" cy="317350"/>
          </a:xfrm>
        </p:grpSpPr>
        <p:sp>
          <p:nvSpPr>
            <p:cNvPr id="33" name="Google Shape;1707;p79">
              <a:extLst>
                <a:ext uri="{FF2B5EF4-FFF2-40B4-BE49-F238E27FC236}">
                  <a16:creationId xmlns:a16="http://schemas.microsoft.com/office/drawing/2014/main" id="{1031B9FB-907D-4630-B2F8-0BCFDA69D476}"/>
                </a:ext>
              </a:extLst>
            </p:cNvPr>
            <p:cNvSpPr/>
            <p:nvPr/>
          </p:nvSpPr>
          <p:spPr>
            <a:xfrm>
              <a:off x="6081725" y="2246750"/>
              <a:ext cx="120375" cy="39675"/>
            </a:xfrm>
            <a:custGeom>
              <a:avLst/>
              <a:gdLst/>
              <a:ahLst/>
              <a:cxnLst/>
              <a:rect l="l" t="t" r="r" b="b"/>
              <a:pathLst>
                <a:path w="4815" h="1587" extrusionOk="0">
                  <a:moveTo>
                    <a:pt x="794" y="0"/>
                  </a:moveTo>
                  <a:lnTo>
                    <a:pt x="794" y="793"/>
                  </a:lnTo>
                  <a:lnTo>
                    <a:pt x="1" y="793"/>
                  </a:lnTo>
                  <a:lnTo>
                    <a:pt x="1" y="1586"/>
                  </a:lnTo>
                  <a:lnTo>
                    <a:pt x="4814" y="1586"/>
                  </a:lnTo>
                  <a:lnTo>
                    <a:pt x="4814" y="793"/>
                  </a:lnTo>
                  <a:lnTo>
                    <a:pt x="4021" y="793"/>
                  </a:lnTo>
                  <a:lnTo>
                    <a:pt x="40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8;p79">
              <a:extLst>
                <a:ext uri="{FF2B5EF4-FFF2-40B4-BE49-F238E27FC236}">
                  <a16:creationId xmlns:a16="http://schemas.microsoft.com/office/drawing/2014/main" id="{A57151E5-D27C-4646-92A7-29EA31872FB4}"/>
                </a:ext>
              </a:extLst>
            </p:cNvPr>
            <p:cNvSpPr/>
            <p:nvPr/>
          </p:nvSpPr>
          <p:spPr>
            <a:xfrm>
              <a:off x="5972650" y="1969075"/>
              <a:ext cx="338525" cy="257850"/>
            </a:xfrm>
            <a:custGeom>
              <a:avLst/>
              <a:gdLst/>
              <a:ahLst/>
              <a:cxnLst/>
              <a:rect l="l" t="t" r="r" b="b"/>
              <a:pathLst>
                <a:path w="13541" h="10314" extrusionOk="0">
                  <a:moveTo>
                    <a:pt x="4788" y="3253"/>
                  </a:moveTo>
                  <a:lnTo>
                    <a:pt x="4788" y="5481"/>
                  </a:lnTo>
                  <a:lnTo>
                    <a:pt x="3597" y="4886"/>
                  </a:lnTo>
                  <a:lnTo>
                    <a:pt x="2407" y="5481"/>
                  </a:lnTo>
                  <a:lnTo>
                    <a:pt x="2407" y="3253"/>
                  </a:lnTo>
                  <a:lnTo>
                    <a:pt x="3200" y="3253"/>
                  </a:lnTo>
                  <a:lnTo>
                    <a:pt x="3200" y="4198"/>
                  </a:lnTo>
                  <a:lnTo>
                    <a:pt x="3597" y="4000"/>
                  </a:lnTo>
                  <a:lnTo>
                    <a:pt x="3994" y="4198"/>
                  </a:lnTo>
                  <a:lnTo>
                    <a:pt x="3994" y="3253"/>
                  </a:lnTo>
                  <a:close/>
                  <a:moveTo>
                    <a:pt x="7960" y="3253"/>
                  </a:moveTo>
                  <a:lnTo>
                    <a:pt x="7960" y="5481"/>
                  </a:lnTo>
                  <a:lnTo>
                    <a:pt x="6771" y="4886"/>
                  </a:lnTo>
                  <a:lnTo>
                    <a:pt x="5581" y="5481"/>
                  </a:lnTo>
                  <a:lnTo>
                    <a:pt x="5581" y="3253"/>
                  </a:lnTo>
                  <a:lnTo>
                    <a:pt x="6374" y="3253"/>
                  </a:lnTo>
                  <a:lnTo>
                    <a:pt x="6374" y="4198"/>
                  </a:lnTo>
                  <a:lnTo>
                    <a:pt x="6771" y="4000"/>
                  </a:lnTo>
                  <a:lnTo>
                    <a:pt x="7167" y="4198"/>
                  </a:lnTo>
                  <a:lnTo>
                    <a:pt x="7167" y="3253"/>
                  </a:lnTo>
                  <a:close/>
                  <a:moveTo>
                    <a:pt x="11134" y="3253"/>
                  </a:moveTo>
                  <a:lnTo>
                    <a:pt x="11134" y="5481"/>
                  </a:lnTo>
                  <a:lnTo>
                    <a:pt x="9944" y="4886"/>
                  </a:lnTo>
                  <a:lnTo>
                    <a:pt x="8753" y="5481"/>
                  </a:lnTo>
                  <a:lnTo>
                    <a:pt x="8753" y="3253"/>
                  </a:lnTo>
                  <a:lnTo>
                    <a:pt x="9548" y="3253"/>
                  </a:lnTo>
                  <a:lnTo>
                    <a:pt x="9548" y="4198"/>
                  </a:lnTo>
                  <a:lnTo>
                    <a:pt x="9944" y="4000"/>
                  </a:lnTo>
                  <a:lnTo>
                    <a:pt x="10341" y="4198"/>
                  </a:lnTo>
                  <a:lnTo>
                    <a:pt x="10341" y="3253"/>
                  </a:lnTo>
                  <a:close/>
                  <a:moveTo>
                    <a:pt x="10368" y="7669"/>
                  </a:moveTo>
                  <a:lnTo>
                    <a:pt x="10368" y="8463"/>
                  </a:lnTo>
                  <a:lnTo>
                    <a:pt x="9575" y="8463"/>
                  </a:lnTo>
                  <a:lnTo>
                    <a:pt x="9575" y="7669"/>
                  </a:lnTo>
                  <a:close/>
                  <a:moveTo>
                    <a:pt x="11954" y="7669"/>
                  </a:moveTo>
                  <a:lnTo>
                    <a:pt x="11954" y="8463"/>
                  </a:lnTo>
                  <a:lnTo>
                    <a:pt x="11161" y="8463"/>
                  </a:lnTo>
                  <a:lnTo>
                    <a:pt x="11161" y="7669"/>
                  </a:lnTo>
                  <a:close/>
                  <a:moveTo>
                    <a:pt x="1" y="0"/>
                  </a:moveTo>
                  <a:lnTo>
                    <a:pt x="1" y="7669"/>
                  </a:lnTo>
                  <a:lnTo>
                    <a:pt x="8780" y="7669"/>
                  </a:lnTo>
                  <a:lnTo>
                    <a:pt x="8780" y="8463"/>
                  </a:lnTo>
                  <a:lnTo>
                    <a:pt x="1" y="8463"/>
                  </a:lnTo>
                  <a:lnTo>
                    <a:pt x="1" y="10314"/>
                  </a:lnTo>
                  <a:lnTo>
                    <a:pt x="13540" y="10314"/>
                  </a:lnTo>
                  <a:lnTo>
                    <a:pt x="135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776;p79">
            <a:extLst>
              <a:ext uri="{FF2B5EF4-FFF2-40B4-BE49-F238E27FC236}">
                <a16:creationId xmlns:a16="http://schemas.microsoft.com/office/drawing/2014/main" id="{307541FA-D47C-4481-A7DF-70E9D10A5091}"/>
              </a:ext>
            </a:extLst>
          </p:cNvPr>
          <p:cNvGrpSpPr/>
          <p:nvPr/>
        </p:nvGrpSpPr>
        <p:grpSpPr>
          <a:xfrm>
            <a:off x="774630" y="4160103"/>
            <a:ext cx="362416" cy="360718"/>
            <a:chOff x="4610574" y="4056605"/>
            <a:chExt cx="261427" cy="260183"/>
          </a:xfrm>
        </p:grpSpPr>
        <p:sp>
          <p:nvSpPr>
            <p:cNvPr id="36" name="Google Shape;1777;p79">
              <a:extLst>
                <a:ext uri="{FF2B5EF4-FFF2-40B4-BE49-F238E27FC236}">
                  <a16:creationId xmlns:a16="http://schemas.microsoft.com/office/drawing/2014/main" id="{9C2834D6-56F8-40BC-88B0-244F5E52FE3E}"/>
                </a:ext>
              </a:extLst>
            </p:cNvPr>
            <p:cNvSpPr/>
            <p:nvPr/>
          </p:nvSpPr>
          <p:spPr>
            <a:xfrm>
              <a:off x="4610574" y="4146117"/>
              <a:ext cx="261427" cy="137461"/>
            </a:xfrm>
            <a:custGeom>
              <a:avLst/>
              <a:gdLst/>
              <a:ahLst/>
              <a:cxnLst/>
              <a:rect l="l" t="t" r="r" b="b"/>
              <a:pathLst>
                <a:path w="9454" h="4971" extrusionOk="0">
                  <a:moveTo>
                    <a:pt x="6762" y="1"/>
                  </a:moveTo>
                  <a:cubicBezTo>
                    <a:pt x="6638" y="1014"/>
                    <a:pt x="5773" y="1803"/>
                    <a:pt x="4727" y="1803"/>
                  </a:cubicBezTo>
                  <a:cubicBezTo>
                    <a:pt x="3696" y="1803"/>
                    <a:pt x="2840" y="1036"/>
                    <a:pt x="2699" y="44"/>
                  </a:cubicBezTo>
                  <a:cubicBezTo>
                    <a:pt x="2380" y="110"/>
                    <a:pt x="2079" y="193"/>
                    <a:pt x="1806" y="293"/>
                  </a:cubicBezTo>
                  <a:lnTo>
                    <a:pt x="2009" y="933"/>
                  </a:lnTo>
                  <a:lnTo>
                    <a:pt x="1308" y="1097"/>
                  </a:lnTo>
                  <a:lnTo>
                    <a:pt x="1" y="3504"/>
                  </a:lnTo>
                  <a:lnTo>
                    <a:pt x="1" y="4971"/>
                  </a:lnTo>
                  <a:lnTo>
                    <a:pt x="1559" y="4971"/>
                  </a:lnTo>
                  <a:lnTo>
                    <a:pt x="1559" y="2498"/>
                  </a:lnTo>
                  <a:lnTo>
                    <a:pt x="7897" y="2498"/>
                  </a:lnTo>
                  <a:lnTo>
                    <a:pt x="7897" y="4971"/>
                  </a:lnTo>
                  <a:lnTo>
                    <a:pt x="9453" y="4971"/>
                  </a:lnTo>
                  <a:lnTo>
                    <a:pt x="9453" y="3492"/>
                  </a:lnTo>
                  <a:lnTo>
                    <a:pt x="8146" y="1095"/>
                  </a:lnTo>
                  <a:lnTo>
                    <a:pt x="7446" y="933"/>
                  </a:lnTo>
                  <a:lnTo>
                    <a:pt x="7669" y="233"/>
                  </a:lnTo>
                  <a:lnTo>
                    <a:pt x="7653" y="228"/>
                  </a:lnTo>
                  <a:cubicBezTo>
                    <a:pt x="7378" y="137"/>
                    <a:pt x="7078" y="61"/>
                    <a:pt x="67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78;p79">
              <a:extLst>
                <a:ext uri="{FF2B5EF4-FFF2-40B4-BE49-F238E27FC236}">
                  <a16:creationId xmlns:a16="http://schemas.microsoft.com/office/drawing/2014/main" id="{7502074D-BDEE-4498-8B96-5C614792E31E}"/>
                </a:ext>
              </a:extLst>
            </p:cNvPr>
            <p:cNvSpPr/>
            <p:nvPr/>
          </p:nvSpPr>
          <p:spPr>
            <a:xfrm>
              <a:off x="4658828" y="4056605"/>
              <a:ext cx="164035" cy="81962"/>
            </a:xfrm>
            <a:custGeom>
              <a:avLst/>
              <a:gdLst/>
              <a:ahLst/>
              <a:cxnLst/>
              <a:rect l="l" t="t" r="r" b="b"/>
              <a:pathLst>
                <a:path w="5932" h="2964" extrusionOk="0">
                  <a:moveTo>
                    <a:pt x="2982" y="0"/>
                  </a:moveTo>
                  <a:cubicBezTo>
                    <a:pt x="2817" y="0"/>
                    <a:pt x="2651" y="17"/>
                    <a:pt x="2487" y="49"/>
                  </a:cubicBezTo>
                  <a:cubicBezTo>
                    <a:pt x="1690" y="209"/>
                    <a:pt x="1012" y="745"/>
                    <a:pt x="675" y="1485"/>
                  </a:cubicBezTo>
                  <a:lnTo>
                    <a:pt x="0" y="2963"/>
                  </a:lnTo>
                  <a:cubicBezTo>
                    <a:pt x="824" y="2687"/>
                    <a:pt x="1870" y="2529"/>
                    <a:pt x="2966" y="2517"/>
                  </a:cubicBezTo>
                  <a:cubicBezTo>
                    <a:pt x="3011" y="2517"/>
                    <a:pt x="3056" y="2516"/>
                    <a:pt x="3101" y="2516"/>
                  </a:cubicBezTo>
                  <a:cubicBezTo>
                    <a:pt x="4139" y="2516"/>
                    <a:pt x="5133" y="2647"/>
                    <a:pt x="5932" y="2891"/>
                  </a:cubicBezTo>
                  <a:lnTo>
                    <a:pt x="5289" y="1485"/>
                  </a:lnTo>
                  <a:cubicBezTo>
                    <a:pt x="4952" y="745"/>
                    <a:pt x="4274" y="209"/>
                    <a:pt x="3478" y="49"/>
                  </a:cubicBezTo>
                  <a:cubicBezTo>
                    <a:pt x="3314" y="17"/>
                    <a:pt x="3148" y="0"/>
                    <a:pt x="29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79;p79">
              <a:extLst>
                <a:ext uri="{FF2B5EF4-FFF2-40B4-BE49-F238E27FC236}">
                  <a16:creationId xmlns:a16="http://schemas.microsoft.com/office/drawing/2014/main" id="{57F55241-CAE9-4629-95C7-B9D3D648DD0B}"/>
                </a:ext>
              </a:extLst>
            </p:cNvPr>
            <p:cNvSpPr/>
            <p:nvPr/>
          </p:nvSpPr>
          <p:spPr>
            <a:xfrm>
              <a:off x="4700279" y="4141471"/>
              <a:ext cx="82100" cy="39184"/>
            </a:xfrm>
            <a:custGeom>
              <a:avLst/>
              <a:gdLst/>
              <a:ahLst/>
              <a:cxnLst/>
              <a:rect l="l" t="t" r="r" b="b"/>
              <a:pathLst>
                <a:path w="2969" h="1417" extrusionOk="0">
                  <a:moveTo>
                    <a:pt x="1607" y="0"/>
                  </a:moveTo>
                  <a:cubicBezTo>
                    <a:pt x="1063" y="0"/>
                    <a:pt x="516" y="38"/>
                    <a:pt x="0" y="114"/>
                  </a:cubicBezTo>
                  <a:cubicBezTo>
                    <a:pt x="96" y="847"/>
                    <a:pt x="724" y="1417"/>
                    <a:pt x="1483" y="1417"/>
                  </a:cubicBezTo>
                  <a:cubicBezTo>
                    <a:pt x="2253" y="1417"/>
                    <a:pt x="2889" y="832"/>
                    <a:pt x="2969" y="83"/>
                  </a:cubicBezTo>
                  <a:cubicBezTo>
                    <a:pt x="2530" y="28"/>
                    <a:pt x="2069" y="0"/>
                    <a:pt x="16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80;p79">
              <a:extLst>
                <a:ext uri="{FF2B5EF4-FFF2-40B4-BE49-F238E27FC236}">
                  <a16:creationId xmlns:a16="http://schemas.microsoft.com/office/drawing/2014/main" id="{7B07CD42-831C-4DDA-8E1D-09A9E89FFF0A}"/>
                </a:ext>
              </a:extLst>
            </p:cNvPr>
            <p:cNvSpPr/>
            <p:nvPr/>
          </p:nvSpPr>
          <p:spPr>
            <a:xfrm>
              <a:off x="4668948" y="4230457"/>
              <a:ext cx="144678" cy="86331"/>
            </a:xfrm>
            <a:custGeom>
              <a:avLst/>
              <a:gdLst/>
              <a:ahLst/>
              <a:cxnLst/>
              <a:rect l="l" t="t" r="r" b="b"/>
              <a:pathLst>
                <a:path w="5232" h="3122" extrusionOk="0">
                  <a:moveTo>
                    <a:pt x="2616" y="1171"/>
                  </a:moveTo>
                  <a:lnTo>
                    <a:pt x="3008" y="1562"/>
                  </a:lnTo>
                  <a:lnTo>
                    <a:pt x="2616" y="1953"/>
                  </a:lnTo>
                  <a:lnTo>
                    <a:pt x="2225" y="1562"/>
                  </a:lnTo>
                  <a:lnTo>
                    <a:pt x="2616" y="1171"/>
                  </a:lnTo>
                  <a:close/>
                  <a:moveTo>
                    <a:pt x="0" y="1"/>
                  </a:moveTo>
                  <a:lnTo>
                    <a:pt x="0" y="3122"/>
                  </a:lnTo>
                  <a:lnTo>
                    <a:pt x="5232" y="3122"/>
                  </a:lnTo>
                  <a:lnTo>
                    <a:pt x="52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806;p79">
            <a:extLst>
              <a:ext uri="{FF2B5EF4-FFF2-40B4-BE49-F238E27FC236}">
                <a16:creationId xmlns:a16="http://schemas.microsoft.com/office/drawing/2014/main" id="{EC80850A-3226-4446-8D7E-7E0E93F754A2}"/>
              </a:ext>
            </a:extLst>
          </p:cNvPr>
          <p:cNvGrpSpPr/>
          <p:nvPr/>
        </p:nvGrpSpPr>
        <p:grpSpPr>
          <a:xfrm>
            <a:off x="747109" y="2750464"/>
            <a:ext cx="353543" cy="329683"/>
            <a:chOff x="5657833" y="4076820"/>
            <a:chExt cx="261400" cy="243813"/>
          </a:xfrm>
        </p:grpSpPr>
        <p:sp>
          <p:nvSpPr>
            <p:cNvPr id="41" name="Google Shape;1807;p79">
              <a:extLst>
                <a:ext uri="{FF2B5EF4-FFF2-40B4-BE49-F238E27FC236}">
                  <a16:creationId xmlns:a16="http://schemas.microsoft.com/office/drawing/2014/main" id="{4A2F40A6-D1EB-4A44-B681-DEC01CC708A5}"/>
                </a:ext>
              </a:extLst>
            </p:cNvPr>
            <p:cNvSpPr/>
            <p:nvPr/>
          </p:nvSpPr>
          <p:spPr>
            <a:xfrm>
              <a:off x="5827758" y="4193901"/>
              <a:ext cx="60448" cy="23560"/>
            </a:xfrm>
            <a:custGeom>
              <a:avLst/>
              <a:gdLst/>
              <a:ahLst/>
              <a:cxnLst/>
              <a:rect l="l" t="t" r="r" b="b"/>
              <a:pathLst>
                <a:path w="2186" h="852" extrusionOk="0">
                  <a:moveTo>
                    <a:pt x="1094" y="1"/>
                  </a:moveTo>
                  <a:cubicBezTo>
                    <a:pt x="568" y="1"/>
                    <a:pt x="125" y="363"/>
                    <a:pt x="1" y="852"/>
                  </a:cubicBezTo>
                  <a:lnTo>
                    <a:pt x="2185" y="852"/>
                  </a:lnTo>
                  <a:cubicBezTo>
                    <a:pt x="2061" y="363"/>
                    <a:pt x="1620" y="1"/>
                    <a:pt x="10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8;p79">
              <a:extLst>
                <a:ext uri="{FF2B5EF4-FFF2-40B4-BE49-F238E27FC236}">
                  <a16:creationId xmlns:a16="http://schemas.microsoft.com/office/drawing/2014/main" id="{5A15D7EB-125A-4A0E-91A4-69B4DB60E491}"/>
                </a:ext>
              </a:extLst>
            </p:cNvPr>
            <p:cNvSpPr/>
            <p:nvPr/>
          </p:nvSpPr>
          <p:spPr>
            <a:xfrm>
              <a:off x="5796152" y="4076820"/>
              <a:ext cx="123081" cy="140641"/>
            </a:xfrm>
            <a:custGeom>
              <a:avLst/>
              <a:gdLst/>
              <a:ahLst/>
              <a:cxnLst/>
              <a:rect l="l" t="t" r="r" b="b"/>
              <a:pathLst>
                <a:path w="4451" h="5086" extrusionOk="0">
                  <a:moveTo>
                    <a:pt x="1430" y="1271"/>
                  </a:moveTo>
                  <a:lnTo>
                    <a:pt x="1430" y="1825"/>
                  </a:lnTo>
                  <a:lnTo>
                    <a:pt x="875" y="1825"/>
                  </a:lnTo>
                  <a:lnTo>
                    <a:pt x="875" y="1271"/>
                  </a:lnTo>
                  <a:close/>
                  <a:moveTo>
                    <a:pt x="1" y="0"/>
                  </a:moveTo>
                  <a:lnTo>
                    <a:pt x="1" y="5086"/>
                  </a:lnTo>
                  <a:lnTo>
                    <a:pt x="578" y="5086"/>
                  </a:lnTo>
                  <a:cubicBezTo>
                    <a:pt x="667" y="4552"/>
                    <a:pt x="1006" y="4105"/>
                    <a:pt x="1470" y="3866"/>
                  </a:cubicBezTo>
                  <a:cubicBezTo>
                    <a:pt x="1337" y="3699"/>
                    <a:pt x="1258" y="3486"/>
                    <a:pt x="1258" y="3256"/>
                  </a:cubicBezTo>
                  <a:cubicBezTo>
                    <a:pt x="1258" y="2717"/>
                    <a:pt x="1696" y="2278"/>
                    <a:pt x="2235" y="2278"/>
                  </a:cubicBezTo>
                  <a:cubicBezTo>
                    <a:pt x="2776" y="2278"/>
                    <a:pt x="3215" y="2717"/>
                    <a:pt x="3215" y="3256"/>
                  </a:cubicBezTo>
                  <a:cubicBezTo>
                    <a:pt x="3215" y="3486"/>
                    <a:pt x="3135" y="3699"/>
                    <a:pt x="3000" y="3866"/>
                  </a:cubicBezTo>
                  <a:cubicBezTo>
                    <a:pt x="3466" y="4105"/>
                    <a:pt x="3805" y="4552"/>
                    <a:pt x="3894" y="5086"/>
                  </a:cubicBezTo>
                  <a:lnTo>
                    <a:pt x="4451" y="5086"/>
                  </a:lnTo>
                  <a:lnTo>
                    <a:pt x="44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9;p79">
              <a:extLst>
                <a:ext uri="{FF2B5EF4-FFF2-40B4-BE49-F238E27FC236}">
                  <a16:creationId xmlns:a16="http://schemas.microsoft.com/office/drawing/2014/main" id="{952C8B2E-3313-41C5-8C26-F13CC9516A83}"/>
                </a:ext>
              </a:extLst>
            </p:cNvPr>
            <p:cNvSpPr/>
            <p:nvPr/>
          </p:nvSpPr>
          <p:spPr>
            <a:xfrm>
              <a:off x="5846230" y="4155076"/>
              <a:ext cx="23505" cy="23560"/>
            </a:xfrm>
            <a:custGeom>
              <a:avLst/>
              <a:gdLst/>
              <a:ahLst/>
              <a:cxnLst/>
              <a:rect l="l" t="t" r="r" b="b"/>
              <a:pathLst>
                <a:path w="850" h="852" extrusionOk="0">
                  <a:moveTo>
                    <a:pt x="426" y="0"/>
                  </a:moveTo>
                  <a:cubicBezTo>
                    <a:pt x="191" y="0"/>
                    <a:pt x="0" y="192"/>
                    <a:pt x="0" y="426"/>
                  </a:cubicBezTo>
                  <a:cubicBezTo>
                    <a:pt x="0" y="661"/>
                    <a:pt x="191" y="851"/>
                    <a:pt x="426" y="851"/>
                  </a:cubicBezTo>
                  <a:cubicBezTo>
                    <a:pt x="659" y="851"/>
                    <a:pt x="850" y="661"/>
                    <a:pt x="850" y="426"/>
                  </a:cubicBezTo>
                  <a:cubicBezTo>
                    <a:pt x="850" y="192"/>
                    <a:pt x="659" y="0"/>
                    <a:pt x="4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10;p79">
              <a:extLst>
                <a:ext uri="{FF2B5EF4-FFF2-40B4-BE49-F238E27FC236}">
                  <a16:creationId xmlns:a16="http://schemas.microsoft.com/office/drawing/2014/main" id="{655E17C9-D3C3-4BF9-9F82-CBD21542B17E}"/>
                </a:ext>
              </a:extLst>
            </p:cNvPr>
            <p:cNvSpPr/>
            <p:nvPr/>
          </p:nvSpPr>
          <p:spPr>
            <a:xfrm>
              <a:off x="5657833" y="4076820"/>
              <a:ext cx="123026" cy="140641"/>
            </a:xfrm>
            <a:custGeom>
              <a:avLst/>
              <a:gdLst/>
              <a:ahLst/>
              <a:cxnLst/>
              <a:rect l="l" t="t" r="r" b="b"/>
              <a:pathLst>
                <a:path w="4449" h="5086" extrusionOk="0">
                  <a:moveTo>
                    <a:pt x="1384" y="1271"/>
                  </a:moveTo>
                  <a:lnTo>
                    <a:pt x="1384" y="1825"/>
                  </a:lnTo>
                  <a:lnTo>
                    <a:pt x="829" y="1825"/>
                  </a:lnTo>
                  <a:lnTo>
                    <a:pt x="829" y="1271"/>
                  </a:lnTo>
                  <a:close/>
                  <a:moveTo>
                    <a:pt x="0" y="0"/>
                  </a:moveTo>
                  <a:lnTo>
                    <a:pt x="0" y="5086"/>
                  </a:lnTo>
                  <a:lnTo>
                    <a:pt x="532" y="5086"/>
                  </a:lnTo>
                  <a:cubicBezTo>
                    <a:pt x="620" y="4552"/>
                    <a:pt x="960" y="4105"/>
                    <a:pt x="1424" y="3866"/>
                  </a:cubicBezTo>
                  <a:cubicBezTo>
                    <a:pt x="1291" y="3699"/>
                    <a:pt x="1211" y="3486"/>
                    <a:pt x="1211" y="3256"/>
                  </a:cubicBezTo>
                  <a:cubicBezTo>
                    <a:pt x="1211" y="2717"/>
                    <a:pt x="1650" y="2278"/>
                    <a:pt x="2189" y="2278"/>
                  </a:cubicBezTo>
                  <a:cubicBezTo>
                    <a:pt x="2730" y="2278"/>
                    <a:pt x="3168" y="2717"/>
                    <a:pt x="3168" y="3256"/>
                  </a:cubicBezTo>
                  <a:cubicBezTo>
                    <a:pt x="3168" y="3486"/>
                    <a:pt x="3088" y="3699"/>
                    <a:pt x="2954" y="3866"/>
                  </a:cubicBezTo>
                  <a:cubicBezTo>
                    <a:pt x="3419" y="4105"/>
                    <a:pt x="3759" y="4552"/>
                    <a:pt x="3848" y="5086"/>
                  </a:cubicBezTo>
                  <a:lnTo>
                    <a:pt x="4449" y="5086"/>
                  </a:lnTo>
                  <a:lnTo>
                    <a:pt x="44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811;p79">
              <a:extLst>
                <a:ext uri="{FF2B5EF4-FFF2-40B4-BE49-F238E27FC236}">
                  <a16:creationId xmlns:a16="http://schemas.microsoft.com/office/drawing/2014/main" id="{8663ECA3-1AE5-410E-BBBF-DE94A5E9AF77}"/>
                </a:ext>
              </a:extLst>
            </p:cNvPr>
            <p:cNvSpPr/>
            <p:nvPr/>
          </p:nvSpPr>
          <p:spPr>
            <a:xfrm>
              <a:off x="5688168" y="4193901"/>
              <a:ext cx="60421" cy="23560"/>
            </a:xfrm>
            <a:custGeom>
              <a:avLst/>
              <a:gdLst/>
              <a:ahLst/>
              <a:cxnLst/>
              <a:rect l="l" t="t" r="r" b="b"/>
              <a:pathLst>
                <a:path w="2185" h="852" extrusionOk="0">
                  <a:moveTo>
                    <a:pt x="1092" y="1"/>
                  </a:moveTo>
                  <a:cubicBezTo>
                    <a:pt x="566" y="1"/>
                    <a:pt x="125" y="363"/>
                    <a:pt x="0" y="852"/>
                  </a:cubicBezTo>
                  <a:lnTo>
                    <a:pt x="2185" y="852"/>
                  </a:lnTo>
                  <a:cubicBezTo>
                    <a:pt x="2061" y="363"/>
                    <a:pt x="1618"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12;p79">
              <a:extLst>
                <a:ext uri="{FF2B5EF4-FFF2-40B4-BE49-F238E27FC236}">
                  <a16:creationId xmlns:a16="http://schemas.microsoft.com/office/drawing/2014/main" id="{B42EB92B-B7F8-43CD-A0C7-5F85E3FE4ECC}"/>
                </a:ext>
              </a:extLst>
            </p:cNvPr>
            <p:cNvSpPr/>
            <p:nvPr/>
          </p:nvSpPr>
          <p:spPr>
            <a:xfrm>
              <a:off x="5657833" y="4232753"/>
              <a:ext cx="261399" cy="87880"/>
            </a:xfrm>
            <a:custGeom>
              <a:avLst/>
              <a:gdLst/>
              <a:ahLst/>
              <a:cxnLst/>
              <a:rect l="l" t="t" r="r" b="b"/>
              <a:pathLst>
                <a:path w="9453" h="3178" extrusionOk="0">
                  <a:moveTo>
                    <a:pt x="0" y="1"/>
                  </a:moveTo>
                  <a:lnTo>
                    <a:pt x="0" y="1271"/>
                  </a:lnTo>
                  <a:lnTo>
                    <a:pt x="3496" y="1271"/>
                  </a:lnTo>
                  <a:lnTo>
                    <a:pt x="3496" y="1978"/>
                  </a:lnTo>
                  <a:cubicBezTo>
                    <a:pt x="3496" y="2334"/>
                    <a:pt x="3205" y="2624"/>
                    <a:pt x="2849" y="2624"/>
                  </a:cubicBezTo>
                  <a:lnTo>
                    <a:pt x="2183" y="2624"/>
                  </a:lnTo>
                  <a:lnTo>
                    <a:pt x="2183" y="3178"/>
                  </a:lnTo>
                  <a:lnTo>
                    <a:pt x="7268" y="3178"/>
                  </a:lnTo>
                  <a:lnTo>
                    <a:pt x="7268" y="2624"/>
                  </a:lnTo>
                  <a:lnTo>
                    <a:pt x="6602" y="2624"/>
                  </a:lnTo>
                  <a:cubicBezTo>
                    <a:pt x="6246" y="2624"/>
                    <a:pt x="5957" y="2334"/>
                    <a:pt x="5957" y="1978"/>
                  </a:cubicBezTo>
                  <a:lnTo>
                    <a:pt x="5957" y="1271"/>
                  </a:lnTo>
                  <a:lnTo>
                    <a:pt x="9453" y="1271"/>
                  </a:lnTo>
                  <a:lnTo>
                    <a:pt x="94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13;p79">
              <a:extLst>
                <a:ext uri="{FF2B5EF4-FFF2-40B4-BE49-F238E27FC236}">
                  <a16:creationId xmlns:a16="http://schemas.microsoft.com/office/drawing/2014/main" id="{A78E3B5A-7C5C-4DB2-8288-DAB6A66D0985}"/>
                </a:ext>
              </a:extLst>
            </p:cNvPr>
            <p:cNvSpPr/>
            <p:nvPr/>
          </p:nvSpPr>
          <p:spPr>
            <a:xfrm>
              <a:off x="5706585" y="4155104"/>
              <a:ext cx="23560" cy="23532"/>
            </a:xfrm>
            <a:custGeom>
              <a:avLst/>
              <a:gdLst/>
              <a:ahLst/>
              <a:cxnLst/>
              <a:rect l="l" t="t" r="r" b="b"/>
              <a:pathLst>
                <a:path w="852" h="851" extrusionOk="0">
                  <a:moveTo>
                    <a:pt x="426" y="1"/>
                  </a:moveTo>
                  <a:cubicBezTo>
                    <a:pt x="193" y="1"/>
                    <a:pt x="1" y="191"/>
                    <a:pt x="1" y="425"/>
                  </a:cubicBezTo>
                  <a:cubicBezTo>
                    <a:pt x="1" y="660"/>
                    <a:pt x="193" y="850"/>
                    <a:pt x="426" y="850"/>
                  </a:cubicBezTo>
                  <a:cubicBezTo>
                    <a:pt x="661" y="850"/>
                    <a:pt x="851" y="660"/>
                    <a:pt x="851" y="425"/>
                  </a:cubicBezTo>
                  <a:cubicBezTo>
                    <a:pt x="851" y="191"/>
                    <a:pt x="661" y="1"/>
                    <a:pt x="4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Google Shape;333;p1">
            <a:extLst>
              <a:ext uri="{FF2B5EF4-FFF2-40B4-BE49-F238E27FC236}">
                <a16:creationId xmlns:a16="http://schemas.microsoft.com/office/drawing/2014/main" id="{EFA876CC-B718-4E2E-9D22-2F14CD7CA07E}"/>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3524004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869856" y="175169"/>
            <a:ext cx="8074119"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Model3: Modeling with the linear model and tree based model technique by adjusting outliers &amp; Log Transformation.</a:t>
            </a:r>
          </a:p>
        </p:txBody>
      </p:sp>
      <p:graphicFrame>
        <p:nvGraphicFramePr>
          <p:cNvPr id="31" name="Google Shape;1672;p77">
            <a:extLst>
              <a:ext uri="{FF2B5EF4-FFF2-40B4-BE49-F238E27FC236}">
                <a16:creationId xmlns:a16="http://schemas.microsoft.com/office/drawing/2014/main" id="{34D7C1BF-964C-4AC1-A791-D35A738D300D}"/>
              </a:ext>
            </a:extLst>
          </p:cNvPr>
          <p:cNvGraphicFramePr/>
          <p:nvPr>
            <p:extLst>
              <p:ext uri="{D42A27DB-BD31-4B8C-83A1-F6EECF244321}">
                <p14:modId xmlns:p14="http://schemas.microsoft.com/office/powerpoint/2010/main" val="1647976762"/>
              </p:ext>
            </p:extLst>
          </p:nvPr>
        </p:nvGraphicFramePr>
        <p:xfrm>
          <a:off x="1530440" y="840493"/>
          <a:ext cx="6726006" cy="4153889"/>
        </p:xfrm>
        <a:graphic>
          <a:graphicData uri="http://schemas.openxmlformats.org/drawingml/2006/table">
            <a:tbl>
              <a:tblPr>
                <a:noFill/>
                <a:tableStyleId>{E5F2AA33-EA49-4BA0-9C3C-511DDAEDEEF0}</a:tableStyleId>
              </a:tblPr>
              <a:tblGrid>
                <a:gridCol w="2439756">
                  <a:extLst>
                    <a:ext uri="{9D8B030D-6E8A-4147-A177-3AD203B41FA5}">
                      <a16:colId xmlns:a16="http://schemas.microsoft.com/office/drawing/2014/main" val="20000"/>
                    </a:ext>
                  </a:extLst>
                </a:gridCol>
                <a:gridCol w="1014413">
                  <a:extLst>
                    <a:ext uri="{9D8B030D-6E8A-4147-A177-3AD203B41FA5}">
                      <a16:colId xmlns:a16="http://schemas.microsoft.com/office/drawing/2014/main" val="20001"/>
                    </a:ext>
                  </a:extLst>
                </a:gridCol>
                <a:gridCol w="1042987">
                  <a:extLst>
                    <a:ext uri="{9D8B030D-6E8A-4147-A177-3AD203B41FA5}">
                      <a16:colId xmlns:a16="http://schemas.microsoft.com/office/drawing/2014/main" val="1813486478"/>
                    </a:ext>
                  </a:extLst>
                </a:gridCol>
                <a:gridCol w="1085850">
                  <a:extLst>
                    <a:ext uri="{9D8B030D-6E8A-4147-A177-3AD203B41FA5}">
                      <a16:colId xmlns:a16="http://schemas.microsoft.com/office/drawing/2014/main" val="20002"/>
                    </a:ext>
                  </a:extLst>
                </a:gridCol>
                <a:gridCol w="1143000">
                  <a:extLst>
                    <a:ext uri="{9D8B030D-6E8A-4147-A177-3AD203B41FA5}">
                      <a16:colId xmlns:a16="http://schemas.microsoft.com/office/drawing/2014/main" val="4095823221"/>
                    </a:ext>
                  </a:extLst>
                </a:gridCol>
              </a:tblGrid>
              <a:tr h="341407">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Machine Learning Algorithms</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MAE_test</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err="1">
                          <a:solidFill>
                            <a:schemeClr val="lt1"/>
                          </a:solidFill>
                          <a:latin typeface="Muli"/>
                          <a:ea typeface="Muli"/>
                          <a:cs typeface="Muli"/>
                          <a:sym typeface="Muli"/>
                        </a:rPr>
                        <a:t>MAE_train</a:t>
                      </a:r>
                      <a:r>
                        <a:rPr lang="en-US" sz="1200" b="1" dirty="0">
                          <a:solidFill>
                            <a:schemeClr val="lt1"/>
                          </a:solidFill>
                          <a:latin typeface="Muli"/>
                          <a:ea typeface="Muli"/>
                          <a:cs typeface="Muli"/>
                          <a:sym typeface="Muli"/>
                        </a:rPr>
                        <a:t> </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RMSE_test</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err="1">
                          <a:solidFill>
                            <a:schemeClr val="lt1"/>
                          </a:solidFill>
                          <a:latin typeface="Muli"/>
                          <a:ea typeface="Muli"/>
                          <a:cs typeface="Muli"/>
                          <a:sym typeface="Muli"/>
                        </a:rPr>
                        <a:t>RMSE_train</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41407">
                <a:tc>
                  <a:txBody>
                    <a:bodyPr/>
                    <a:lstStyle/>
                    <a:p>
                      <a:pPr marL="0" lvl="0" indent="0" algn="r" rtl="0">
                        <a:spcBef>
                          <a:spcPts val="0"/>
                        </a:spcBef>
                        <a:spcAft>
                          <a:spcPts val="0"/>
                        </a:spcAft>
                        <a:buNone/>
                      </a:pPr>
                      <a:r>
                        <a:rPr lang="en-US" sz="1000" dirty="0">
                          <a:solidFill>
                            <a:schemeClr val="dk1"/>
                          </a:solidFill>
                          <a:latin typeface="Muli"/>
                          <a:ea typeface="Muli"/>
                          <a:cs typeface="Muli"/>
                          <a:sym typeface="Muli"/>
                        </a:rPr>
                        <a:t>Lasso</a:t>
                      </a:r>
                      <a:endParaRPr sz="1000" b="1"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55.656024</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56.790578</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69.401575</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70.795188</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213070">
                <a:tc>
                  <a:txBody>
                    <a:bodyPr/>
                    <a:lstStyle/>
                    <a:p>
                      <a:pPr marL="0" lvl="0" indent="0" algn="r" rtl="0">
                        <a:spcBef>
                          <a:spcPts val="0"/>
                        </a:spcBef>
                        <a:spcAft>
                          <a:spcPts val="0"/>
                        </a:spcAft>
                        <a:buNone/>
                      </a:pPr>
                      <a:r>
                        <a:rPr lang="en-US" sz="1000" dirty="0">
                          <a:solidFill>
                            <a:schemeClr val="dk1"/>
                          </a:solidFill>
                          <a:latin typeface="Muli"/>
                          <a:ea typeface="Muli"/>
                          <a:cs typeface="Muli"/>
                          <a:sym typeface="Muli"/>
                        </a:rPr>
                        <a:t>Ridge</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55.990553</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56.484913</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69.507574</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70.434065</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SGDRegressor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56.090926</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56.464063</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69.567868</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70.698717</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341407">
                <a:tc>
                  <a:txBody>
                    <a:bodyPr/>
                    <a:lstStyle/>
                    <a:p>
                      <a:pPr marL="0" lvl="0" indent="0" algn="r" rtl="0">
                        <a:spcBef>
                          <a:spcPts val="0"/>
                        </a:spcBef>
                        <a:spcAft>
                          <a:spcPts val="0"/>
                        </a:spcAft>
                        <a:buNone/>
                      </a:pPr>
                      <a:r>
                        <a:rPr lang="en-US" sz="1000" b="1" dirty="0" err="1">
                          <a:solidFill>
                            <a:schemeClr val="dk1"/>
                          </a:solidFill>
                          <a:latin typeface="Muli"/>
                          <a:ea typeface="Muli"/>
                          <a:cs typeface="Muli"/>
                          <a:sym typeface="Muli"/>
                        </a:rPr>
                        <a:t>ElasticNetCV</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56.126915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56.357889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69.608213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70.121113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495581497"/>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LinearRegression</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56.428149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56.312395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69.765433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70.084448</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3064872670"/>
                  </a:ext>
                </a:extLst>
              </a:tr>
              <a:tr h="341407">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a:solidFill>
                            <a:schemeClr val="dk1"/>
                          </a:solidFill>
                          <a:latin typeface="Muli"/>
                          <a:ea typeface="Muli"/>
                          <a:cs typeface="Muli"/>
                          <a:sym typeface="Muli"/>
                        </a:rPr>
                        <a:t>Support Vector Machine</a:t>
                      </a:r>
                      <a:endParaRPr lang="en-US"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56.870750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53.921253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70.230494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68.644976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996303955"/>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RandomForestRegressor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58.882330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22.086312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72.972487</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27.897124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2726379961"/>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GradientBoostingRegressor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61.415418</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38.438838</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74.803730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48.835506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983664691"/>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RANSACRegressor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62.836561</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61.503014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78.413929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76.383956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975076851"/>
                  </a:ext>
                </a:extLst>
              </a:tr>
              <a:tr h="380246">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XGBRegressor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65.281752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2.022084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80.488135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2.984857</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8794047"/>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DecisionTreeRegressor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83.575328</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0.000000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103.185323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0.000000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3408702399"/>
                  </a:ext>
                </a:extLst>
              </a:tr>
            </a:tbl>
          </a:graphicData>
        </a:graphic>
      </p:graphicFrame>
      <p:grpSp>
        <p:nvGrpSpPr>
          <p:cNvPr id="32" name="Google Shape;1706;p79">
            <a:extLst>
              <a:ext uri="{FF2B5EF4-FFF2-40B4-BE49-F238E27FC236}">
                <a16:creationId xmlns:a16="http://schemas.microsoft.com/office/drawing/2014/main" id="{35071B39-7911-4EE9-9CD3-81DE5DF98A8C}"/>
              </a:ext>
            </a:extLst>
          </p:cNvPr>
          <p:cNvGrpSpPr/>
          <p:nvPr/>
        </p:nvGrpSpPr>
        <p:grpSpPr>
          <a:xfrm>
            <a:off x="700582" y="1308844"/>
            <a:ext cx="405485" cy="380090"/>
            <a:chOff x="5972650" y="1969075"/>
            <a:chExt cx="338525" cy="317350"/>
          </a:xfrm>
        </p:grpSpPr>
        <p:sp>
          <p:nvSpPr>
            <p:cNvPr id="33" name="Google Shape;1707;p79">
              <a:extLst>
                <a:ext uri="{FF2B5EF4-FFF2-40B4-BE49-F238E27FC236}">
                  <a16:creationId xmlns:a16="http://schemas.microsoft.com/office/drawing/2014/main" id="{1031B9FB-907D-4630-B2F8-0BCFDA69D476}"/>
                </a:ext>
              </a:extLst>
            </p:cNvPr>
            <p:cNvSpPr/>
            <p:nvPr/>
          </p:nvSpPr>
          <p:spPr>
            <a:xfrm>
              <a:off x="6081725" y="2246750"/>
              <a:ext cx="120375" cy="39675"/>
            </a:xfrm>
            <a:custGeom>
              <a:avLst/>
              <a:gdLst/>
              <a:ahLst/>
              <a:cxnLst/>
              <a:rect l="l" t="t" r="r" b="b"/>
              <a:pathLst>
                <a:path w="4815" h="1587" extrusionOk="0">
                  <a:moveTo>
                    <a:pt x="794" y="0"/>
                  </a:moveTo>
                  <a:lnTo>
                    <a:pt x="794" y="793"/>
                  </a:lnTo>
                  <a:lnTo>
                    <a:pt x="1" y="793"/>
                  </a:lnTo>
                  <a:lnTo>
                    <a:pt x="1" y="1586"/>
                  </a:lnTo>
                  <a:lnTo>
                    <a:pt x="4814" y="1586"/>
                  </a:lnTo>
                  <a:lnTo>
                    <a:pt x="4814" y="793"/>
                  </a:lnTo>
                  <a:lnTo>
                    <a:pt x="4021" y="793"/>
                  </a:lnTo>
                  <a:lnTo>
                    <a:pt x="40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8;p79">
              <a:extLst>
                <a:ext uri="{FF2B5EF4-FFF2-40B4-BE49-F238E27FC236}">
                  <a16:creationId xmlns:a16="http://schemas.microsoft.com/office/drawing/2014/main" id="{A57151E5-D27C-4646-92A7-29EA31872FB4}"/>
                </a:ext>
              </a:extLst>
            </p:cNvPr>
            <p:cNvSpPr/>
            <p:nvPr/>
          </p:nvSpPr>
          <p:spPr>
            <a:xfrm>
              <a:off x="5972650" y="1969075"/>
              <a:ext cx="338525" cy="257850"/>
            </a:xfrm>
            <a:custGeom>
              <a:avLst/>
              <a:gdLst/>
              <a:ahLst/>
              <a:cxnLst/>
              <a:rect l="l" t="t" r="r" b="b"/>
              <a:pathLst>
                <a:path w="13541" h="10314" extrusionOk="0">
                  <a:moveTo>
                    <a:pt x="4788" y="3253"/>
                  </a:moveTo>
                  <a:lnTo>
                    <a:pt x="4788" y="5481"/>
                  </a:lnTo>
                  <a:lnTo>
                    <a:pt x="3597" y="4886"/>
                  </a:lnTo>
                  <a:lnTo>
                    <a:pt x="2407" y="5481"/>
                  </a:lnTo>
                  <a:lnTo>
                    <a:pt x="2407" y="3253"/>
                  </a:lnTo>
                  <a:lnTo>
                    <a:pt x="3200" y="3253"/>
                  </a:lnTo>
                  <a:lnTo>
                    <a:pt x="3200" y="4198"/>
                  </a:lnTo>
                  <a:lnTo>
                    <a:pt x="3597" y="4000"/>
                  </a:lnTo>
                  <a:lnTo>
                    <a:pt x="3994" y="4198"/>
                  </a:lnTo>
                  <a:lnTo>
                    <a:pt x="3994" y="3253"/>
                  </a:lnTo>
                  <a:close/>
                  <a:moveTo>
                    <a:pt x="7960" y="3253"/>
                  </a:moveTo>
                  <a:lnTo>
                    <a:pt x="7960" y="5481"/>
                  </a:lnTo>
                  <a:lnTo>
                    <a:pt x="6771" y="4886"/>
                  </a:lnTo>
                  <a:lnTo>
                    <a:pt x="5581" y="5481"/>
                  </a:lnTo>
                  <a:lnTo>
                    <a:pt x="5581" y="3253"/>
                  </a:lnTo>
                  <a:lnTo>
                    <a:pt x="6374" y="3253"/>
                  </a:lnTo>
                  <a:lnTo>
                    <a:pt x="6374" y="4198"/>
                  </a:lnTo>
                  <a:lnTo>
                    <a:pt x="6771" y="4000"/>
                  </a:lnTo>
                  <a:lnTo>
                    <a:pt x="7167" y="4198"/>
                  </a:lnTo>
                  <a:lnTo>
                    <a:pt x="7167" y="3253"/>
                  </a:lnTo>
                  <a:close/>
                  <a:moveTo>
                    <a:pt x="11134" y="3253"/>
                  </a:moveTo>
                  <a:lnTo>
                    <a:pt x="11134" y="5481"/>
                  </a:lnTo>
                  <a:lnTo>
                    <a:pt x="9944" y="4886"/>
                  </a:lnTo>
                  <a:lnTo>
                    <a:pt x="8753" y="5481"/>
                  </a:lnTo>
                  <a:lnTo>
                    <a:pt x="8753" y="3253"/>
                  </a:lnTo>
                  <a:lnTo>
                    <a:pt x="9548" y="3253"/>
                  </a:lnTo>
                  <a:lnTo>
                    <a:pt x="9548" y="4198"/>
                  </a:lnTo>
                  <a:lnTo>
                    <a:pt x="9944" y="4000"/>
                  </a:lnTo>
                  <a:lnTo>
                    <a:pt x="10341" y="4198"/>
                  </a:lnTo>
                  <a:lnTo>
                    <a:pt x="10341" y="3253"/>
                  </a:lnTo>
                  <a:close/>
                  <a:moveTo>
                    <a:pt x="10368" y="7669"/>
                  </a:moveTo>
                  <a:lnTo>
                    <a:pt x="10368" y="8463"/>
                  </a:lnTo>
                  <a:lnTo>
                    <a:pt x="9575" y="8463"/>
                  </a:lnTo>
                  <a:lnTo>
                    <a:pt x="9575" y="7669"/>
                  </a:lnTo>
                  <a:close/>
                  <a:moveTo>
                    <a:pt x="11954" y="7669"/>
                  </a:moveTo>
                  <a:lnTo>
                    <a:pt x="11954" y="8463"/>
                  </a:lnTo>
                  <a:lnTo>
                    <a:pt x="11161" y="8463"/>
                  </a:lnTo>
                  <a:lnTo>
                    <a:pt x="11161" y="7669"/>
                  </a:lnTo>
                  <a:close/>
                  <a:moveTo>
                    <a:pt x="1" y="0"/>
                  </a:moveTo>
                  <a:lnTo>
                    <a:pt x="1" y="7669"/>
                  </a:lnTo>
                  <a:lnTo>
                    <a:pt x="8780" y="7669"/>
                  </a:lnTo>
                  <a:lnTo>
                    <a:pt x="8780" y="8463"/>
                  </a:lnTo>
                  <a:lnTo>
                    <a:pt x="1" y="8463"/>
                  </a:lnTo>
                  <a:lnTo>
                    <a:pt x="1" y="10314"/>
                  </a:lnTo>
                  <a:lnTo>
                    <a:pt x="13540" y="10314"/>
                  </a:lnTo>
                  <a:lnTo>
                    <a:pt x="135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776;p79">
            <a:extLst>
              <a:ext uri="{FF2B5EF4-FFF2-40B4-BE49-F238E27FC236}">
                <a16:creationId xmlns:a16="http://schemas.microsoft.com/office/drawing/2014/main" id="{307541FA-D47C-4481-A7DF-70E9D10A5091}"/>
              </a:ext>
            </a:extLst>
          </p:cNvPr>
          <p:cNvGrpSpPr/>
          <p:nvPr/>
        </p:nvGrpSpPr>
        <p:grpSpPr>
          <a:xfrm>
            <a:off x="774630" y="4160103"/>
            <a:ext cx="362416" cy="360718"/>
            <a:chOff x="4610574" y="4056605"/>
            <a:chExt cx="261427" cy="260183"/>
          </a:xfrm>
        </p:grpSpPr>
        <p:sp>
          <p:nvSpPr>
            <p:cNvPr id="36" name="Google Shape;1777;p79">
              <a:extLst>
                <a:ext uri="{FF2B5EF4-FFF2-40B4-BE49-F238E27FC236}">
                  <a16:creationId xmlns:a16="http://schemas.microsoft.com/office/drawing/2014/main" id="{9C2834D6-56F8-40BC-88B0-244F5E52FE3E}"/>
                </a:ext>
              </a:extLst>
            </p:cNvPr>
            <p:cNvSpPr/>
            <p:nvPr/>
          </p:nvSpPr>
          <p:spPr>
            <a:xfrm>
              <a:off x="4610574" y="4146117"/>
              <a:ext cx="261427" cy="137461"/>
            </a:xfrm>
            <a:custGeom>
              <a:avLst/>
              <a:gdLst/>
              <a:ahLst/>
              <a:cxnLst/>
              <a:rect l="l" t="t" r="r" b="b"/>
              <a:pathLst>
                <a:path w="9454" h="4971" extrusionOk="0">
                  <a:moveTo>
                    <a:pt x="6762" y="1"/>
                  </a:moveTo>
                  <a:cubicBezTo>
                    <a:pt x="6638" y="1014"/>
                    <a:pt x="5773" y="1803"/>
                    <a:pt x="4727" y="1803"/>
                  </a:cubicBezTo>
                  <a:cubicBezTo>
                    <a:pt x="3696" y="1803"/>
                    <a:pt x="2840" y="1036"/>
                    <a:pt x="2699" y="44"/>
                  </a:cubicBezTo>
                  <a:cubicBezTo>
                    <a:pt x="2380" y="110"/>
                    <a:pt x="2079" y="193"/>
                    <a:pt x="1806" y="293"/>
                  </a:cubicBezTo>
                  <a:lnTo>
                    <a:pt x="2009" y="933"/>
                  </a:lnTo>
                  <a:lnTo>
                    <a:pt x="1308" y="1097"/>
                  </a:lnTo>
                  <a:lnTo>
                    <a:pt x="1" y="3504"/>
                  </a:lnTo>
                  <a:lnTo>
                    <a:pt x="1" y="4971"/>
                  </a:lnTo>
                  <a:lnTo>
                    <a:pt x="1559" y="4971"/>
                  </a:lnTo>
                  <a:lnTo>
                    <a:pt x="1559" y="2498"/>
                  </a:lnTo>
                  <a:lnTo>
                    <a:pt x="7897" y="2498"/>
                  </a:lnTo>
                  <a:lnTo>
                    <a:pt x="7897" y="4971"/>
                  </a:lnTo>
                  <a:lnTo>
                    <a:pt x="9453" y="4971"/>
                  </a:lnTo>
                  <a:lnTo>
                    <a:pt x="9453" y="3492"/>
                  </a:lnTo>
                  <a:lnTo>
                    <a:pt x="8146" y="1095"/>
                  </a:lnTo>
                  <a:lnTo>
                    <a:pt x="7446" y="933"/>
                  </a:lnTo>
                  <a:lnTo>
                    <a:pt x="7669" y="233"/>
                  </a:lnTo>
                  <a:lnTo>
                    <a:pt x="7653" y="228"/>
                  </a:lnTo>
                  <a:cubicBezTo>
                    <a:pt x="7378" y="137"/>
                    <a:pt x="7078" y="61"/>
                    <a:pt x="67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78;p79">
              <a:extLst>
                <a:ext uri="{FF2B5EF4-FFF2-40B4-BE49-F238E27FC236}">
                  <a16:creationId xmlns:a16="http://schemas.microsoft.com/office/drawing/2014/main" id="{7502074D-BDEE-4498-8B96-5C614792E31E}"/>
                </a:ext>
              </a:extLst>
            </p:cNvPr>
            <p:cNvSpPr/>
            <p:nvPr/>
          </p:nvSpPr>
          <p:spPr>
            <a:xfrm>
              <a:off x="4658828" y="4056605"/>
              <a:ext cx="164035" cy="81962"/>
            </a:xfrm>
            <a:custGeom>
              <a:avLst/>
              <a:gdLst/>
              <a:ahLst/>
              <a:cxnLst/>
              <a:rect l="l" t="t" r="r" b="b"/>
              <a:pathLst>
                <a:path w="5932" h="2964" extrusionOk="0">
                  <a:moveTo>
                    <a:pt x="2982" y="0"/>
                  </a:moveTo>
                  <a:cubicBezTo>
                    <a:pt x="2817" y="0"/>
                    <a:pt x="2651" y="17"/>
                    <a:pt x="2487" y="49"/>
                  </a:cubicBezTo>
                  <a:cubicBezTo>
                    <a:pt x="1690" y="209"/>
                    <a:pt x="1012" y="745"/>
                    <a:pt x="675" y="1485"/>
                  </a:cubicBezTo>
                  <a:lnTo>
                    <a:pt x="0" y="2963"/>
                  </a:lnTo>
                  <a:cubicBezTo>
                    <a:pt x="824" y="2687"/>
                    <a:pt x="1870" y="2529"/>
                    <a:pt x="2966" y="2517"/>
                  </a:cubicBezTo>
                  <a:cubicBezTo>
                    <a:pt x="3011" y="2517"/>
                    <a:pt x="3056" y="2516"/>
                    <a:pt x="3101" y="2516"/>
                  </a:cubicBezTo>
                  <a:cubicBezTo>
                    <a:pt x="4139" y="2516"/>
                    <a:pt x="5133" y="2647"/>
                    <a:pt x="5932" y="2891"/>
                  </a:cubicBezTo>
                  <a:lnTo>
                    <a:pt x="5289" y="1485"/>
                  </a:lnTo>
                  <a:cubicBezTo>
                    <a:pt x="4952" y="745"/>
                    <a:pt x="4274" y="209"/>
                    <a:pt x="3478" y="49"/>
                  </a:cubicBezTo>
                  <a:cubicBezTo>
                    <a:pt x="3314" y="17"/>
                    <a:pt x="3148" y="0"/>
                    <a:pt x="29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79;p79">
              <a:extLst>
                <a:ext uri="{FF2B5EF4-FFF2-40B4-BE49-F238E27FC236}">
                  <a16:creationId xmlns:a16="http://schemas.microsoft.com/office/drawing/2014/main" id="{57F55241-CAE9-4629-95C7-B9D3D648DD0B}"/>
                </a:ext>
              </a:extLst>
            </p:cNvPr>
            <p:cNvSpPr/>
            <p:nvPr/>
          </p:nvSpPr>
          <p:spPr>
            <a:xfrm>
              <a:off x="4700279" y="4141471"/>
              <a:ext cx="82100" cy="39184"/>
            </a:xfrm>
            <a:custGeom>
              <a:avLst/>
              <a:gdLst/>
              <a:ahLst/>
              <a:cxnLst/>
              <a:rect l="l" t="t" r="r" b="b"/>
              <a:pathLst>
                <a:path w="2969" h="1417" extrusionOk="0">
                  <a:moveTo>
                    <a:pt x="1607" y="0"/>
                  </a:moveTo>
                  <a:cubicBezTo>
                    <a:pt x="1063" y="0"/>
                    <a:pt x="516" y="38"/>
                    <a:pt x="0" y="114"/>
                  </a:cubicBezTo>
                  <a:cubicBezTo>
                    <a:pt x="96" y="847"/>
                    <a:pt x="724" y="1417"/>
                    <a:pt x="1483" y="1417"/>
                  </a:cubicBezTo>
                  <a:cubicBezTo>
                    <a:pt x="2253" y="1417"/>
                    <a:pt x="2889" y="832"/>
                    <a:pt x="2969" y="83"/>
                  </a:cubicBezTo>
                  <a:cubicBezTo>
                    <a:pt x="2530" y="28"/>
                    <a:pt x="2069" y="0"/>
                    <a:pt x="16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80;p79">
              <a:extLst>
                <a:ext uri="{FF2B5EF4-FFF2-40B4-BE49-F238E27FC236}">
                  <a16:creationId xmlns:a16="http://schemas.microsoft.com/office/drawing/2014/main" id="{7B07CD42-831C-4DDA-8E1D-09A9E89FFF0A}"/>
                </a:ext>
              </a:extLst>
            </p:cNvPr>
            <p:cNvSpPr/>
            <p:nvPr/>
          </p:nvSpPr>
          <p:spPr>
            <a:xfrm>
              <a:off x="4668948" y="4230457"/>
              <a:ext cx="144678" cy="86331"/>
            </a:xfrm>
            <a:custGeom>
              <a:avLst/>
              <a:gdLst/>
              <a:ahLst/>
              <a:cxnLst/>
              <a:rect l="l" t="t" r="r" b="b"/>
              <a:pathLst>
                <a:path w="5232" h="3122" extrusionOk="0">
                  <a:moveTo>
                    <a:pt x="2616" y="1171"/>
                  </a:moveTo>
                  <a:lnTo>
                    <a:pt x="3008" y="1562"/>
                  </a:lnTo>
                  <a:lnTo>
                    <a:pt x="2616" y="1953"/>
                  </a:lnTo>
                  <a:lnTo>
                    <a:pt x="2225" y="1562"/>
                  </a:lnTo>
                  <a:lnTo>
                    <a:pt x="2616" y="1171"/>
                  </a:lnTo>
                  <a:close/>
                  <a:moveTo>
                    <a:pt x="0" y="1"/>
                  </a:moveTo>
                  <a:lnTo>
                    <a:pt x="0" y="3122"/>
                  </a:lnTo>
                  <a:lnTo>
                    <a:pt x="5232" y="3122"/>
                  </a:lnTo>
                  <a:lnTo>
                    <a:pt x="52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806;p79">
            <a:extLst>
              <a:ext uri="{FF2B5EF4-FFF2-40B4-BE49-F238E27FC236}">
                <a16:creationId xmlns:a16="http://schemas.microsoft.com/office/drawing/2014/main" id="{EC80850A-3226-4446-8D7E-7E0E93F754A2}"/>
              </a:ext>
            </a:extLst>
          </p:cNvPr>
          <p:cNvGrpSpPr/>
          <p:nvPr/>
        </p:nvGrpSpPr>
        <p:grpSpPr>
          <a:xfrm>
            <a:off x="747109" y="2750464"/>
            <a:ext cx="353543" cy="329683"/>
            <a:chOff x="5657833" y="4076820"/>
            <a:chExt cx="261400" cy="243813"/>
          </a:xfrm>
        </p:grpSpPr>
        <p:sp>
          <p:nvSpPr>
            <p:cNvPr id="41" name="Google Shape;1807;p79">
              <a:extLst>
                <a:ext uri="{FF2B5EF4-FFF2-40B4-BE49-F238E27FC236}">
                  <a16:creationId xmlns:a16="http://schemas.microsoft.com/office/drawing/2014/main" id="{4A2F40A6-D1EB-4A44-B681-DEC01CC708A5}"/>
                </a:ext>
              </a:extLst>
            </p:cNvPr>
            <p:cNvSpPr/>
            <p:nvPr/>
          </p:nvSpPr>
          <p:spPr>
            <a:xfrm>
              <a:off x="5827758" y="4193901"/>
              <a:ext cx="60448" cy="23560"/>
            </a:xfrm>
            <a:custGeom>
              <a:avLst/>
              <a:gdLst/>
              <a:ahLst/>
              <a:cxnLst/>
              <a:rect l="l" t="t" r="r" b="b"/>
              <a:pathLst>
                <a:path w="2186" h="852" extrusionOk="0">
                  <a:moveTo>
                    <a:pt x="1094" y="1"/>
                  </a:moveTo>
                  <a:cubicBezTo>
                    <a:pt x="568" y="1"/>
                    <a:pt x="125" y="363"/>
                    <a:pt x="1" y="852"/>
                  </a:cubicBezTo>
                  <a:lnTo>
                    <a:pt x="2185" y="852"/>
                  </a:lnTo>
                  <a:cubicBezTo>
                    <a:pt x="2061" y="363"/>
                    <a:pt x="1620" y="1"/>
                    <a:pt x="10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8;p79">
              <a:extLst>
                <a:ext uri="{FF2B5EF4-FFF2-40B4-BE49-F238E27FC236}">
                  <a16:creationId xmlns:a16="http://schemas.microsoft.com/office/drawing/2014/main" id="{5A15D7EB-125A-4A0E-91A4-69B4DB60E491}"/>
                </a:ext>
              </a:extLst>
            </p:cNvPr>
            <p:cNvSpPr/>
            <p:nvPr/>
          </p:nvSpPr>
          <p:spPr>
            <a:xfrm>
              <a:off x="5796152" y="4076820"/>
              <a:ext cx="123081" cy="140641"/>
            </a:xfrm>
            <a:custGeom>
              <a:avLst/>
              <a:gdLst/>
              <a:ahLst/>
              <a:cxnLst/>
              <a:rect l="l" t="t" r="r" b="b"/>
              <a:pathLst>
                <a:path w="4451" h="5086" extrusionOk="0">
                  <a:moveTo>
                    <a:pt x="1430" y="1271"/>
                  </a:moveTo>
                  <a:lnTo>
                    <a:pt x="1430" y="1825"/>
                  </a:lnTo>
                  <a:lnTo>
                    <a:pt x="875" y="1825"/>
                  </a:lnTo>
                  <a:lnTo>
                    <a:pt x="875" y="1271"/>
                  </a:lnTo>
                  <a:close/>
                  <a:moveTo>
                    <a:pt x="1" y="0"/>
                  </a:moveTo>
                  <a:lnTo>
                    <a:pt x="1" y="5086"/>
                  </a:lnTo>
                  <a:lnTo>
                    <a:pt x="578" y="5086"/>
                  </a:lnTo>
                  <a:cubicBezTo>
                    <a:pt x="667" y="4552"/>
                    <a:pt x="1006" y="4105"/>
                    <a:pt x="1470" y="3866"/>
                  </a:cubicBezTo>
                  <a:cubicBezTo>
                    <a:pt x="1337" y="3699"/>
                    <a:pt x="1258" y="3486"/>
                    <a:pt x="1258" y="3256"/>
                  </a:cubicBezTo>
                  <a:cubicBezTo>
                    <a:pt x="1258" y="2717"/>
                    <a:pt x="1696" y="2278"/>
                    <a:pt x="2235" y="2278"/>
                  </a:cubicBezTo>
                  <a:cubicBezTo>
                    <a:pt x="2776" y="2278"/>
                    <a:pt x="3215" y="2717"/>
                    <a:pt x="3215" y="3256"/>
                  </a:cubicBezTo>
                  <a:cubicBezTo>
                    <a:pt x="3215" y="3486"/>
                    <a:pt x="3135" y="3699"/>
                    <a:pt x="3000" y="3866"/>
                  </a:cubicBezTo>
                  <a:cubicBezTo>
                    <a:pt x="3466" y="4105"/>
                    <a:pt x="3805" y="4552"/>
                    <a:pt x="3894" y="5086"/>
                  </a:cubicBezTo>
                  <a:lnTo>
                    <a:pt x="4451" y="5086"/>
                  </a:lnTo>
                  <a:lnTo>
                    <a:pt x="44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9;p79">
              <a:extLst>
                <a:ext uri="{FF2B5EF4-FFF2-40B4-BE49-F238E27FC236}">
                  <a16:creationId xmlns:a16="http://schemas.microsoft.com/office/drawing/2014/main" id="{952C8B2E-3313-41C5-8C26-F13CC9516A83}"/>
                </a:ext>
              </a:extLst>
            </p:cNvPr>
            <p:cNvSpPr/>
            <p:nvPr/>
          </p:nvSpPr>
          <p:spPr>
            <a:xfrm>
              <a:off x="5846230" y="4155076"/>
              <a:ext cx="23505" cy="23560"/>
            </a:xfrm>
            <a:custGeom>
              <a:avLst/>
              <a:gdLst/>
              <a:ahLst/>
              <a:cxnLst/>
              <a:rect l="l" t="t" r="r" b="b"/>
              <a:pathLst>
                <a:path w="850" h="852" extrusionOk="0">
                  <a:moveTo>
                    <a:pt x="426" y="0"/>
                  </a:moveTo>
                  <a:cubicBezTo>
                    <a:pt x="191" y="0"/>
                    <a:pt x="0" y="192"/>
                    <a:pt x="0" y="426"/>
                  </a:cubicBezTo>
                  <a:cubicBezTo>
                    <a:pt x="0" y="661"/>
                    <a:pt x="191" y="851"/>
                    <a:pt x="426" y="851"/>
                  </a:cubicBezTo>
                  <a:cubicBezTo>
                    <a:pt x="659" y="851"/>
                    <a:pt x="850" y="661"/>
                    <a:pt x="850" y="426"/>
                  </a:cubicBezTo>
                  <a:cubicBezTo>
                    <a:pt x="850" y="192"/>
                    <a:pt x="659" y="0"/>
                    <a:pt x="4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10;p79">
              <a:extLst>
                <a:ext uri="{FF2B5EF4-FFF2-40B4-BE49-F238E27FC236}">
                  <a16:creationId xmlns:a16="http://schemas.microsoft.com/office/drawing/2014/main" id="{655E17C9-D3C3-4BF9-9F82-CBD21542B17E}"/>
                </a:ext>
              </a:extLst>
            </p:cNvPr>
            <p:cNvSpPr/>
            <p:nvPr/>
          </p:nvSpPr>
          <p:spPr>
            <a:xfrm>
              <a:off x="5657833" y="4076820"/>
              <a:ext cx="123026" cy="140641"/>
            </a:xfrm>
            <a:custGeom>
              <a:avLst/>
              <a:gdLst/>
              <a:ahLst/>
              <a:cxnLst/>
              <a:rect l="l" t="t" r="r" b="b"/>
              <a:pathLst>
                <a:path w="4449" h="5086" extrusionOk="0">
                  <a:moveTo>
                    <a:pt x="1384" y="1271"/>
                  </a:moveTo>
                  <a:lnTo>
                    <a:pt x="1384" y="1825"/>
                  </a:lnTo>
                  <a:lnTo>
                    <a:pt x="829" y="1825"/>
                  </a:lnTo>
                  <a:lnTo>
                    <a:pt x="829" y="1271"/>
                  </a:lnTo>
                  <a:close/>
                  <a:moveTo>
                    <a:pt x="0" y="0"/>
                  </a:moveTo>
                  <a:lnTo>
                    <a:pt x="0" y="5086"/>
                  </a:lnTo>
                  <a:lnTo>
                    <a:pt x="532" y="5086"/>
                  </a:lnTo>
                  <a:cubicBezTo>
                    <a:pt x="620" y="4552"/>
                    <a:pt x="960" y="4105"/>
                    <a:pt x="1424" y="3866"/>
                  </a:cubicBezTo>
                  <a:cubicBezTo>
                    <a:pt x="1291" y="3699"/>
                    <a:pt x="1211" y="3486"/>
                    <a:pt x="1211" y="3256"/>
                  </a:cubicBezTo>
                  <a:cubicBezTo>
                    <a:pt x="1211" y="2717"/>
                    <a:pt x="1650" y="2278"/>
                    <a:pt x="2189" y="2278"/>
                  </a:cubicBezTo>
                  <a:cubicBezTo>
                    <a:pt x="2730" y="2278"/>
                    <a:pt x="3168" y="2717"/>
                    <a:pt x="3168" y="3256"/>
                  </a:cubicBezTo>
                  <a:cubicBezTo>
                    <a:pt x="3168" y="3486"/>
                    <a:pt x="3088" y="3699"/>
                    <a:pt x="2954" y="3866"/>
                  </a:cubicBezTo>
                  <a:cubicBezTo>
                    <a:pt x="3419" y="4105"/>
                    <a:pt x="3759" y="4552"/>
                    <a:pt x="3848" y="5086"/>
                  </a:cubicBezTo>
                  <a:lnTo>
                    <a:pt x="4449" y="5086"/>
                  </a:lnTo>
                  <a:lnTo>
                    <a:pt x="44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811;p79">
              <a:extLst>
                <a:ext uri="{FF2B5EF4-FFF2-40B4-BE49-F238E27FC236}">
                  <a16:creationId xmlns:a16="http://schemas.microsoft.com/office/drawing/2014/main" id="{8663ECA3-1AE5-410E-BBBF-DE94A5E9AF77}"/>
                </a:ext>
              </a:extLst>
            </p:cNvPr>
            <p:cNvSpPr/>
            <p:nvPr/>
          </p:nvSpPr>
          <p:spPr>
            <a:xfrm>
              <a:off x="5688168" y="4193901"/>
              <a:ext cx="60421" cy="23560"/>
            </a:xfrm>
            <a:custGeom>
              <a:avLst/>
              <a:gdLst/>
              <a:ahLst/>
              <a:cxnLst/>
              <a:rect l="l" t="t" r="r" b="b"/>
              <a:pathLst>
                <a:path w="2185" h="852" extrusionOk="0">
                  <a:moveTo>
                    <a:pt x="1092" y="1"/>
                  </a:moveTo>
                  <a:cubicBezTo>
                    <a:pt x="566" y="1"/>
                    <a:pt x="125" y="363"/>
                    <a:pt x="0" y="852"/>
                  </a:cubicBezTo>
                  <a:lnTo>
                    <a:pt x="2185" y="852"/>
                  </a:lnTo>
                  <a:cubicBezTo>
                    <a:pt x="2061" y="363"/>
                    <a:pt x="1618"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12;p79">
              <a:extLst>
                <a:ext uri="{FF2B5EF4-FFF2-40B4-BE49-F238E27FC236}">
                  <a16:creationId xmlns:a16="http://schemas.microsoft.com/office/drawing/2014/main" id="{B42EB92B-B7F8-43CD-A0C7-5F85E3FE4ECC}"/>
                </a:ext>
              </a:extLst>
            </p:cNvPr>
            <p:cNvSpPr/>
            <p:nvPr/>
          </p:nvSpPr>
          <p:spPr>
            <a:xfrm>
              <a:off x="5657833" y="4232753"/>
              <a:ext cx="261399" cy="87880"/>
            </a:xfrm>
            <a:custGeom>
              <a:avLst/>
              <a:gdLst/>
              <a:ahLst/>
              <a:cxnLst/>
              <a:rect l="l" t="t" r="r" b="b"/>
              <a:pathLst>
                <a:path w="9453" h="3178" extrusionOk="0">
                  <a:moveTo>
                    <a:pt x="0" y="1"/>
                  </a:moveTo>
                  <a:lnTo>
                    <a:pt x="0" y="1271"/>
                  </a:lnTo>
                  <a:lnTo>
                    <a:pt x="3496" y="1271"/>
                  </a:lnTo>
                  <a:lnTo>
                    <a:pt x="3496" y="1978"/>
                  </a:lnTo>
                  <a:cubicBezTo>
                    <a:pt x="3496" y="2334"/>
                    <a:pt x="3205" y="2624"/>
                    <a:pt x="2849" y="2624"/>
                  </a:cubicBezTo>
                  <a:lnTo>
                    <a:pt x="2183" y="2624"/>
                  </a:lnTo>
                  <a:lnTo>
                    <a:pt x="2183" y="3178"/>
                  </a:lnTo>
                  <a:lnTo>
                    <a:pt x="7268" y="3178"/>
                  </a:lnTo>
                  <a:lnTo>
                    <a:pt x="7268" y="2624"/>
                  </a:lnTo>
                  <a:lnTo>
                    <a:pt x="6602" y="2624"/>
                  </a:lnTo>
                  <a:cubicBezTo>
                    <a:pt x="6246" y="2624"/>
                    <a:pt x="5957" y="2334"/>
                    <a:pt x="5957" y="1978"/>
                  </a:cubicBezTo>
                  <a:lnTo>
                    <a:pt x="5957" y="1271"/>
                  </a:lnTo>
                  <a:lnTo>
                    <a:pt x="9453" y="1271"/>
                  </a:lnTo>
                  <a:lnTo>
                    <a:pt x="94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13;p79">
              <a:extLst>
                <a:ext uri="{FF2B5EF4-FFF2-40B4-BE49-F238E27FC236}">
                  <a16:creationId xmlns:a16="http://schemas.microsoft.com/office/drawing/2014/main" id="{A78E3B5A-7C5C-4DB2-8288-DAB6A66D0985}"/>
                </a:ext>
              </a:extLst>
            </p:cNvPr>
            <p:cNvSpPr/>
            <p:nvPr/>
          </p:nvSpPr>
          <p:spPr>
            <a:xfrm>
              <a:off x="5706585" y="4155104"/>
              <a:ext cx="23560" cy="23532"/>
            </a:xfrm>
            <a:custGeom>
              <a:avLst/>
              <a:gdLst/>
              <a:ahLst/>
              <a:cxnLst/>
              <a:rect l="l" t="t" r="r" b="b"/>
              <a:pathLst>
                <a:path w="852" h="851" extrusionOk="0">
                  <a:moveTo>
                    <a:pt x="426" y="1"/>
                  </a:moveTo>
                  <a:cubicBezTo>
                    <a:pt x="193" y="1"/>
                    <a:pt x="1" y="191"/>
                    <a:pt x="1" y="425"/>
                  </a:cubicBezTo>
                  <a:cubicBezTo>
                    <a:pt x="1" y="660"/>
                    <a:pt x="193" y="850"/>
                    <a:pt x="426" y="850"/>
                  </a:cubicBezTo>
                  <a:cubicBezTo>
                    <a:pt x="661" y="850"/>
                    <a:pt x="851" y="660"/>
                    <a:pt x="851" y="425"/>
                  </a:cubicBezTo>
                  <a:cubicBezTo>
                    <a:pt x="851" y="191"/>
                    <a:pt x="661" y="1"/>
                    <a:pt x="4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Google Shape;333;p1">
            <a:extLst>
              <a:ext uri="{FF2B5EF4-FFF2-40B4-BE49-F238E27FC236}">
                <a16:creationId xmlns:a16="http://schemas.microsoft.com/office/drawing/2014/main" id="{D5E81801-A00C-4849-8C06-D52347ECB8F9}"/>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3231431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r>
              <a:rPr lang="en-US" dirty="0"/>
              <a:t>Modeling: Finalizing Model &amp; Coefficients Visualization</a:t>
            </a:r>
          </a:p>
        </p:txBody>
      </p:sp>
      <p:sp>
        <p:nvSpPr>
          <p:cNvPr id="5" name="Google Shape;192;p19">
            <a:extLst>
              <a:ext uri="{FF2B5EF4-FFF2-40B4-BE49-F238E27FC236}">
                <a16:creationId xmlns:a16="http://schemas.microsoft.com/office/drawing/2014/main" id="{936A46A1-D03A-4FD8-802E-FD152B41FB32}"/>
              </a:ext>
            </a:extLst>
          </p:cNvPr>
          <p:cNvSpPr txBox="1">
            <a:spLocks/>
          </p:cNvSpPr>
          <p:nvPr/>
        </p:nvSpPr>
        <p:spPr>
          <a:xfrm>
            <a:off x="713225" y="1077814"/>
            <a:ext cx="7937806" cy="68885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From all the three model metrics, we came up that lasso is giving us the least MAE error although we cannot use Lasso, as coefficients for features are not available. But we can use Ridge as we can get all the </a:t>
            </a:r>
            <a:r>
              <a:rPr lang="en-US"/>
              <a:t>coefficients importance for </a:t>
            </a:r>
            <a:r>
              <a:rPr lang="en-US" dirty="0"/>
              <a:t>all the variables.</a:t>
            </a:r>
            <a:endParaRPr lang="en-US" sz="1100" dirty="0"/>
          </a:p>
        </p:txBody>
      </p:sp>
      <p:sp>
        <p:nvSpPr>
          <p:cNvPr id="6" name="Google Shape;136;p13">
            <a:extLst>
              <a:ext uri="{FF2B5EF4-FFF2-40B4-BE49-F238E27FC236}">
                <a16:creationId xmlns:a16="http://schemas.microsoft.com/office/drawing/2014/main" id="{0F149E87-F1A2-42C9-B67C-C62BE6582FDC}"/>
              </a:ext>
            </a:extLst>
          </p:cNvPr>
          <p:cNvSpPr txBox="1">
            <a:spLocks/>
          </p:cNvSpPr>
          <p:nvPr/>
        </p:nvSpPr>
        <p:spPr>
          <a:xfrm>
            <a:off x="713225" y="1773810"/>
            <a:ext cx="8005625" cy="4548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solidFill>
                  <a:schemeClr val="accent4">
                    <a:lumMod val="75000"/>
                  </a:schemeClr>
                </a:solidFill>
                <a:latin typeface="Oswald" panose="00000500000000000000" pitchFamily="2" charset="0"/>
              </a:rPr>
              <a:t>Final Hold Out Test Performance for Reporting</a:t>
            </a:r>
          </a:p>
        </p:txBody>
      </p:sp>
      <p:graphicFrame>
        <p:nvGraphicFramePr>
          <p:cNvPr id="3" name="Table 2">
            <a:extLst>
              <a:ext uri="{FF2B5EF4-FFF2-40B4-BE49-F238E27FC236}">
                <a16:creationId xmlns:a16="http://schemas.microsoft.com/office/drawing/2014/main" id="{35D1E9C8-5C65-4048-B5AD-A5CA6AD580E7}"/>
              </a:ext>
            </a:extLst>
          </p:cNvPr>
          <p:cNvGraphicFramePr>
            <a:graphicFrameLocks noGrp="1"/>
          </p:cNvGraphicFramePr>
          <p:nvPr>
            <p:extLst>
              <p:ext uri="{D42A27DB-BD31-4B8C-83A1-F6EECF244321}">
                <p14:modId xmlns:p14="http://schemas.microsoft.com/office/powerpoint/2010/main" val="3024709477"/>
              </p:ext>
            </p:extLst>
          </p:nvPr>
        </p:nvGraphicFramePr>
        <p:xfrm>
          <a:off x="713225" y="2213911"/>
          <a:ext cx="6726006" cy="700980"/>
        </p:xfrm>
        <a:graphic>
          <a:graphicData uri="http://schemas.openxmlformats.org/drawingml/2006/table">
            <a:tbl>
              <a:tblPr>
                <a:noFill/>
                <a:tableStyleId>{E5F2AA33-EA49-4BA0-9C3C-511DDAEDEEF0}</a:tableStyleId>
              </a:tblPr>
              <a:tblGrid>
                <a:gridCol w="2439756">
                  <a:extLst>
                    <a:ext uri="{9D8B030D-6E8A-4147-A177-3AD203B41FA5}">
                      <a16:colId xmlns:a16="http://schemas.microsoft.com/office/drawing/2014/main" val="3051791169"/>
                    </a:ext>
                  </a:extLst>
                </a:gridCol>
                <a:gridCol w="1014413">
                  <a:extLst>
                    <a:ext uri="{9D8B030D-6E8A-4147-A177-3AD203B41FA5}">
                      <a16:colId xmlns:a16="http://schemas.microsoft.com/office/drawing/2014/main" val="4010277729"/>
                    </a:ext>
                  </a:extLst>
                </a:gridCol>
                <a:gridCol w="1042987">
                  <a:extLst>
                    <a:ext uri="{9D8B030D-6E8A-4147-A177-3AD203B41FA5}">
                      <a16:colId xmlns:a16="http://schemas.microsoft.com/office/drawing/2014/main" val="1675642947"/>
                    </a:ext>
                  </a:extLst>
                </a:gridCol>
                <a:gridCol w="1085850">
                  <a:extLst>
                    <a:ext uri="{9D8B030D-6E8A-4147-A177-3AD203B41FA5}">
                      <a16:colId xmlns:a16="http://schemas.microsoft.com/office/drawing/2014/main" val="1679641102"/>
                    </a:ext>
                  </a:extLst>
                </a:gridCol>
                <a:gridCol w="1143000">
                  <a:extLst>
                    <a:ext uri="{9D8B030D-6E8A-4147-A177-3AD203B41FA5}">
                      <a16:colId xmlns:a16="http://schemas.microsoft.com/office/drawing/2014/main" val="3084094126"/>
                    </a:ext>
                  </a:extLst>
                </a:gridCol>
              </a:tblGrid>
              <a:tr h="341407">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Machine Learning Algorithms</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Test MAE</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a:solidFill>
                            <a:schemeClr val="lt1"/>
                          </a:solidFill>
                          <a:latin typeface="Muli"/>
                          <a:ea typeface="Muli"/>
                          <a:cs typeface="Muli"/>
                          <a:sym typeface="Muli"/>
                        </a:rPr>
                        <a:t>Train MAE</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Test RMSE</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a:solidFill>
                            <a:schemeClr val="lt1"/>
                          </a:solidFill>
                          <a:latin typeface="Muli"/>
                          <a:ea typeface="Muli"/>
                          <a:cs typeface="Muli"/>
                          <a:sym typeface="Muli"/>
                        </a:rPr>
                        <a:t>Train RMSE</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extLst>
                  <a:ext uri="{0D108BD9-81ED-4DB2-BD59-A6C34878D82A}">
                    <a16:rowId xmlns:a16="http://schemas.microsoft.com/office/drawing/2014/main" val="2148761135"/>
                  </a:ext>
                </a:extLst>
              </a:tr>
              <a:tr h="213070">
                <a:tc>
                  <a:txBody>
                    <a:bodyPr/>
                    <a:lstStyle/>
                    <a:p>
                      <a:pPr marL="0" lvl="0" indent="0" algn="r" rtl="0">
                        <a:spcBef>
                          <a:spcPts val="0"/>
                        </a:spcBef>
                        <a:spcAft>
                          <a:spcPts val="0"/>
                        </a:spcAft>
                        <a:buNone/>
                      </a:pPr>
                      <a:r>
                        <a:rPr lang="en-US" sz="1000" dirty="0">
                          <a:solidFill>
                            <a:schemeClr val="dk1"/>
                          </a:solidFill>
                          <a:latin typeface="Muli"/>
                          <a:ea typeface="Muli"/>
                          <a:cs typeface="Muli"/>
                          <a:sym typeface="Muli"/>
                        </a:rPr>
                        <a:t>Ridge</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t>55.990552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t>56.484912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t>69.507574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t>70.434064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3934836574"/>
                  </a:ext>
                </a:extLst>
              </a:tr>
            </a:tbl>
          </a:graphicData>
        </a:graphic>
      </p:graphicFrame>
      <p:pic>
        <p:nvPicPr>
          <p:cNvPr id="4098" name="Picture 2">
            <a:extLst>
              <a:ext uri="{FF2B5EF4-FFF2-40B4-BE49-F238E27FC236}">
                <a16:creationId xmlns:a16="http://schemas.microsoft.com/office/drawing/2014/main" id="{2B34273E-7BC2-4222-997C-F5EC8B535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869" y="2978488"/>
            <a:ext cx="6591300" cy="1977554"/>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333;p1">
            <a:extLst>
              <a:ext uri="{FF2B5EF4-FFF2-40B4-BE49-F238E27FC236}">
                <a16:creationId xmlns:a16="http://schemas.microsoft.com/office/drawing/2014/main" id="{C18D9211-1215-4005-B41D-7AAA4F0BCC34}"/>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855862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71"/>
          <p:cNvSpPr txBox="1">
            <a:spLocks noGrp="1"/>
          </p:cNvSpPr>
          <p:nvPr>
            <p:ph type="title" idx="2"/>
          </p:nvPr>
        </p:nvSpPr>
        <p:spPr>
          <a:xfrm>
            <a:off x="3354996" y="1915500"/>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1523" name="Google Shape;1523;p71"/>
          <p:cNvSpPr txBox="1">
            <a:spLocks noGrp="1"/>
          </p:cNvSpPr>
          <p:nvPr>
            <p:ph type="ctrTitle"/>
          </p:nvPr>
        </p:nvSpPr>
        <p:spPr>
          <a:xfrm>
            <a:off x="5006883" y="1786200"/>
            <a:ext cx="3888300" cy="15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a:t>
            </a:r>
            <a:br>
              <a:rPr lang="en" dirty="0"/>
            </a:br>
            <a:r>
              <a:rPr lang="en" dirty="0"/>
              <a:t>Deployment</a:t>
            </a:r>
            <a:endParaRPr dirty="0"/>
          </a:p>
        </p:txBody>
      </p:sp>
      <p:pic>
        <p:nvPicPr>
          <p:cNvPr id="1524" name="Google Shape;1524;p71"/>
          <p:cNvPicPr preferRelativeResize="0"/>
          <p:nvPr/>
        </p:nvPicPr>
        <p:blipFill>
          <a:blip r:embed="rId3">
            <a:alphaModFix/>
          </a:blip>
          <a:stretch>
            <a:fillRect/>
          </a:stretch>
        </p:blipFill>
        <p:spPr>
          <a:xfrm>
            <a:off x="0" y="3020150"/>
            <a:ext cx="2294601" cy="1529726"/>
          </a:xfrm>
          <a:prstGeom prst="rect">
            <a:avLst/>
          </a:prstGeom>
          <a:noFill/>
          <a:ln>
            <a:noFill/>
          </a:ln>
        </p:spPr>
      </p:pic>
      <p:pic>
        <p:nvPicPr>
          <p:cNvPr id="1525" name="Google Shape;1525;p71"/>
          <p:cNvPicPr preferRelativeResize="0"/>
          <p:nvPr/>
        </p:nvPicPr>
        <p:blipFill rotWithShape="1">
          <a:blip r:embed="rId4">
            <a:alphaModFix/>
          </a:blip>
          <a:srcRect l="27569" r="30722"/>
          <a:stretch/>
        </p:blipFill>
        <p:spPr>
          <a:xfrm>
            <a:off x="1115600" y="593625"/>
            <a:ext cx="1721535" cy="2751750"/>
          </a:xfrm>
          <a:prstGeom prst="rect">
            <a:avLst/>
          </a:prstGeom>
          <a:noFill/>
          <a:ln>
            <a:noFill/>
          </a:ln>
        </p:spPr>
      </p:pic>
      <p:sp>
        <p:nvSpPr>
          <p:cNvPr id="1526" name="Google Shape;1526;p71"/>
          <p:cNvSpPr/>
          <p:nvPr/>
        </p:nvSpPr>
        <p:spPr>
          <a:xfrm>
            <a:off x="1478858" y="3060825"/>
            <a:ext cx="599700" cy="59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oogle Shape;333;p1">
            <a:extLst>
              <a:ext uri="{FF2B5EF4-FFF2-40B4-BE49-F238E27FC236}">
                <a16:creationId xmlns:a16="http://schemas.microsoft.com/office/drawing/2014/main" id="{32722ABC-7123-48F0-BAA5-59FB5D7271A3}"/>
              </a:ext>
            </a:extLst>
          </p:cNvPr>
          <p:cNvPicPr preferRelativeResize="0"/>
          <p:nvPr/>
        </p:nvPicPr>
        <p:blipFill rotWithShape="1">
          <a:blip r:embed="rId5">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3156370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81"/>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 Deployment With Streamlit </a:t>
            </a:r>
            <a:endParaRPr dirty="0"/>
          </a:p>
        </p:txBody>
      </p:sp>
      <p:pic>
        <p:nvPicPr>
          <p:cNvPr id="14" name="Google Shape;333;p1">
            <a:extLst>
              <a:ext uri="{FF2B5EF4-FFF2-40B4-BE49-F238E27FC236}">
                <a16:creationId xmlns:a16="http://schemas.microsoft.com/office/drawing/2014/main" id="{C227A14C-DCC3-4D36-941E-F35E74155252}"/>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
        <p:nvSpPr>
          <p:cNvPr id="16" name="TextBox 15">
            <a:extLst>
              <a:ext uri="{FF2B5EF4-FFF2-40B4-BE49-F238E27FC236}">
                <a16:creationId xmlns:a16="http://schemas.microsoft.com/office/drawing/2014/main" id="{1C1B0D7D-A255-42E1-B662-BEF569A169D0}"/>
              </a:ext>
            </a:extLst>
          </p:cNvPr>
          <p:cNvSpPr txBox="1"/>
          <p:nvPr/>
        </p:nvSpPr>
        <p:spPr>
          <a:xfrm>
            <a:off x="5900737" y="4604000"/>
            <a:ext cx="2234907" cy="307777"/>
          </a:xfrm>
          <a:prstGeom prst="rect">
            <a:avLst/>
          </a:prstGeom>
          <a:noFill/>
        </p:spPr>
        <p:txBody>
          <a:bodyPr wrap="none" rtlCol="0">
            <a:spAutoFit/>
          </a:bodyPr>
          <a:lstStyle/>
          <a:p>
            <a:r>
              <a:rPr lang="en-US" dirty="0">
                <a:hlinkClick r:id="rId4"/>
              </a:rPr>
              <a:t>Click hear to visit the app</a:t>
            </a:r>
            <a:endParaRPr lang="en-US" dirty="0"/>
          </a:p>
        </p:txBody>
      </p:sp>
      <p:grpSp>
        <p:nvGrpSpPr>
          <p:cNvPr id="19" name="Google Shape;1960;p86">
            <a:extLst>
              <a:ext uri="{FF2B5EF4-FFF2-40B4-BE49-F238E27FC236}">
                <a16:creationId xmlns:a16="http://schemas.microsoft.com/office/drawing/2014/main" id="{D3C6BBBC-40E9-4656-ACCD-B364AC14F831}"/>
              </a:ext>
            </a:extLst>
          </p:cNvPr>
          <p:cNvGrpSpPr/>
          <p:nvPr/>
        </p:nvGrpSpPr>
        <p:grpSpPr>
          <a:xfrm>
            <a:off x="3777732" y="4702993"/>
            <a:ext cx="1959041" cy="208784"/>
            <a:chOff x="6336019" y="3733725"/>
            <a:chExt cx="2566206" cy="351310"/>
          </a:xfrm>
          <a:solidFill>
            <a:srgbClr val="7030A0"/>
          </a:solidFill>
        </p:grpSpPr>
        <p:sp>
          <p:nvSpPr>
            <p:cNvPr id="20" name="Google Shape;1961;p86">
              <a:extLst>
                <a:ext uri="{FF2B5EF4-FFF2-40B4-BE49-F238E27FC236}">
                  <a16:creationId xmlns:a16="http://schemas.microsoft.com/office/drawing/2014/main" id="{2A870019-CFAC-4BF2-B97C-8CCF88355B17}"/>
                </a:ext>
              </a:extLst>
            </p:cNvPr>
            <p:cNvSpPr/>
            <p:nvPr/>
          </p:nvSpPr>
          <p:spPr>
            <a:xfrm>
              <a:off x="6336019" y="3733735"/>
              <a:ext cx="1881300" cy="351300"/>
            </a:xfrm>
            <a:prstGeom prst="homePlate">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62;p86">
              <a:extLst>
                <a:ext uri="{FF2B5EF4-FFF2-40B4-BE49-F238E27FC236}">
                  <a16:creationId xmlns:a16="http://schemas.microsoft.com/office/drawing/2014/main" id="{FE5241AC-E36C-4B4A-83A7-1CD3153AD92B}"/>
                </a:ext>
              </a:extLst>
            </p:cNvPr>
            <p:cNvSpPr/>
            <p:nvPr/>
          </p:nvSpPr>
          <p:spPr>
            <a:xfrm>
              <a:off x="80985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63;p86">
              <a:extLst>
                <a:ext uri="{FF2B5EF4-FFF2-40B4-BE49-F238E27FC236}">
                  <a16:creationId xmlns:a16="http://schemas.microsoft.com/office/drawing/2014/main" id="{47A44311-6E0B-4659-80CA-78E7B386C246}"/>
                </a:ext>
              </a:extLst>
            </p:cNvPr>
            <p:cNvSpPr/>
            <p:nvPr/>
          </p:nvSpPr>
          <p:spPr>
            <a:xfrm>
              <a:off x="83271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64;p86">
              <a:extLst>
                <a:ext uri="{FF2B5EF4-FFF2-40B4-BE49-F238E27FC236}">
                  <a16:creationId xmlns:a16="http://schemas.microsoft.com/office/drawing/2014/main" id="{CAFCF2C2-8BF5-4E52-A01B-773778EF0676}"/>
                </a:ext>
              </a:extLst>
            </p:cNvPr>
            <p:cNvSpPr/>
            <p:nvPr/>
          </p:nvSpPr>
          <p:spPr>
            <a:xfrm>
              <a:off x="85557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5C501C3C-F9D9-466B-AC89-E4BA9AE8F362}"/>
              </a:ext>
            </a:extLst>
          </p:cNvPr>
          <p:cNvPicPr>
            <a:picLocks noChangeAspect="1"/>
          </p:cNvPicPr>
          <p:nvPr/>
        </p:nvPicPr>
        <p:blipFill>
          <a:blip r:embed="rId5"/>
          <a:stretch>
            <a:fillRect/>
          </a:stretch>
        </p:blipFill>
        <p:spPr>
          <a:xfrm>
            <a:off x="5123229" y="1097907"/>
            <a:ext cx="3777423" cy="1802456"/>
          </a:xfrm>
          <a:prstGeom prst="rect">
            <a:avLst/>
          </a:prstGeom>
        </p:spPr>
      </p:pic>
      <p:pic>
        <p:nvPicPr>
          <p:cNvPr id="8" name="Picture 7">
            <a:extLst>
              <a:ext uri="{FF2B5EF4-FFF2-40B4-BE49-F238E27FC236}">
                <a16:creationId xmlns:a16="http://schemas.microsoft.com/office/drawing/2014/main" id="{AE50A1D8-C073-4752-8F87-25B5B888FABD}"/>
              </a:ext>
            </a:extLst>
          </p:cNvPr>
          <p:cNvPicPr>
            <a:picLocks noChangeAspect="1"/>
          </p:cNvPicPr>
          <p:nvPr/>
        </p:nvPicPr>
        <p:blipFill>
          <a:blip r:embed="rId6"/>
          <a:stretch>
            <a:fillRect/>
          </a:stretch>
        </p:blipFill>
        <p:spPr>
          <a:xfrm>
            <a:off x="5255488" y="2818951"/>
            <a:ext cx="3445600" cy="1724474"/>
          </a:xfrm>
          <a:prstGeom prst="rect">
            <a:avLst/>
          </a:prstGeom>
        </p:spPr>
      </p:pic>
      <p:pic>
        <p:nvPicPr>
          <p:cNvPr id="10" name="Picture 9">
            <a:extLst>
              <a:ext uri="{FF2B5EF4-FFF2-40B4-BE49-F238E27FC236}">
                <a16:creationId xmlns:a16="http://schemas.microsoft.com/office/drawing/2014/main" id="{587865B5-779A-48B4-B34E-5D6D338529C4}"/>
              </a:ext>
            </a:extLst>
          </p:cNvPr>
          <p:cNvPicPr>
            <a:picLocks noChangeAspect="1"/>
          </p:cNvPicPr>
          <p:nvPr/>
        </p:nvPicPr>
        <p:blipFill>
          <a:blip r:embed="rId7"/>
          <a:stretch>
            <a:fillRect/>
          </a:stretch>
        </p:blipFill>
        <p:spPr>
          <a:xfrm>
            <a:off x="41114" y="1033900"/>
            <a:ext cx="4997607" cy="3509525"/>
          </a:xfrm>
          <a:prstGeom prst="rect">
            <a:avLst/>
          </a:prstGeom>
        </p:spPr>
      </p:pic>
    </p:spTree>
    <p:extLst>
      <p:ext uri="{BB962C8B-B14F-4D97-AF65-F5344CB8AC3E}">
        <p14:creationId xmlns:p14="http://schemas.microsoft.com/office/powerpoint/2010/main" val="3085573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75"/>
          <p:cNvSpPr txBox="1">
            <a:spLocks noGrp="1"/>
          </p:cNvSpPr>
          <p:nvPr>
            <p:ph type="title" idx="2"/>
          </p:nvPr>
        </p:nvSpPr>
        <p:spPr>
          <a:xfrm>
            <a:off x="2190903" y="3157613"/>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1591" name="Google Shape;1591;p75"/>
          <p:cNvSpPr txBox="1">
            <a:spLocks noGrp="1"/>
          </p:cNvSpPr>
          <p:nvPr>
            <p:ph type="ctrTitle"/>
          </p:nvPr>
        </p:nvSpPr>
        <p:spPr>
          <a:xfrm>
            <a:off x="3859471" y="3028313"/>
            <a:ext cx="4696700" cy="15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 &amp; Recommendation</a:t>
            </a:r>
            <a:endParaRPr dirty="0"/>
          </a:p>
        </p:txBody>
      </p:sp>
      <p:pic>
        <p:nvPicPr>
          <p:cNvPr id="1592" name="Google Shape;1592;p75"/>
          <p:cNvPicPr preferRelativeResize="0"/>
          <p:nvPr/>
        </p:nvPicPr>
        <p:blipFill rotWithShape="1">
          <a:blip r:embed="rId3">
            <a:alphaModFix/>
          </a:blip>
          <a:srcRect l="8586" t="6193" r="4419" b="33027"/>
          <a:stretch/>
        </p:blipFill>
        <p:spPr>
          <a:xfrm>
            <a:off x="2306400" y="0"/>
            <a:ext cx="4531200" cy="2122800"/>
          </a:xfrm>
          <a:prstGeom prst="rect">
            <a:avLst/>
          </a:prstGeom>
          <a:noFill/>
          <a:ln>
            <a:noFill/>
          </a:ln>
        </p:spPr>
      </p:pic>
      <p:sp>
        <p:nvSpPr>
          <p:cNvPr id="1593" name="Google Shape;1593;p75"/>
          <p:cNvSpPr/>
          <p:nvPr/>
        </p:nvSpPr>
        <p:spPr>
          <a:xfrm>
            <a:off x="6559095" y="761550"/>
            <a:ext cx="599700" cy="59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333;p1">
            <a:extLst>
              <a:ext uri="{FF2B5EF4-FFF2-40B4-BE49-F238E27FC236}">
                <a16:creationId xmlns:a16="http://schemas.microsoft.com/office/drawing/2014/main" id="{2B74C5F0-06A0-4AEB-BF38-B1377595DDA6}"/>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1685631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77"/>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Conclusion &amp; Recommendation</a:t>
            </a:r>
            <a:endParaRPr dirty="0"/>
          </a:p>
        </p:txBody>
      </p:sp>
      <p:sp>
        <p:nvSpPr>
          <p:cNvPr id="1673" name="Google Shape;1673;p77"/>
          <p:cNvSpPr/>
          <p:nvPr/>
        </p:nvSpPr>
        <p:spPr>
          <a:xfrm>
            <a:off x="8678775" y="869002"/>
            <a:ext cx="216000" cy="21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333;p1">
            <a:extLst>
              <a:ext uri="{FF2B5EF4-FFF2-40B4-BE49-F238E27FC236}">
                <a16:creationId xmlns:a16="http://schemas.microsoft.com/office/drawing/2014/main" id="{D6294668-7B35-4B75-8646-65BEAAEFBFF3}"/>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
        <p:nvSpPr>
          <p:cNvPr id="7" name="TextBox 6">
            <a:extLst>
              <a:ext uri="{FF2B5EF4-FFF2-40B4-BE49-F238E27FC236}">
                <a16:creationId xmlns:a16="http://schemas.microsoft.com/office/drawing/2014/main" id="{AA088A13-D446-469B-A78C-23B7A9ACBDBC}"/>
              </a:ext>
            </a:extLst>
          </p:cNvPr>
          <p:cNvSpPr txBox="1"/>
          <p:nvPr/>
        </p:nvSpPr>
        <p:spPr>
          <a:xfrm>
            <a:off x="794056" y="1097907"/>
            <a:ext cx="7636669" cy="2631490"/>
          </a:xfrm>
          <a:prstGeom prst="rect">
            <a:avLst/>
          </a:prstGeom>
          <a:noFill/>
        </p:spPr>
        <p:txBody>
          <a:bodyPr wrap="square" rtlCol="0">
            <a:spAutoFit/>
          </a:bodyPr>
          <a:lstStyle/>
          <a:p>
            <a:pPr marL="171450" indent="-171450">
              <a:buFont typeface="Arial" panose="020B0604020202020204" pitchFamily="34" charset="0"/>
              <a:buChar char="•"/>
            </a:pPr>
            <a:r>
              <a:rPr lang="en-US" sz="1100" dirty="0"/>
              <a:t>Both models and our data analysis shows that 'Website' generates more sales than 'Mobile App'. So company should focus there budget on website to make it more suitable for the customer.</a:t>
            </a:r>
          </a:p>
          <a:p>
            <a:endParaRPr lang="en-US" sz="1100" dirty="0"/>
          </a:p>
          <a:p>
            <a:pPr marL="171450" indent="-171450">
              <a:buFont typeface="Arial" panose="020B0604020202020204" pitchFamily="34" charset="0"/>
              <a:buChar char="•"/>
            </a:pPr>
            <a:r>
              <a:rPr lang="en-US" sz="1100" dirty="0"/>
              <a:t>To increase the company sale from mobile app company should try to make discount chart, if customer order more product from company app than more discount be allowed.</a:t>
            </a:r>
          </a:p>
          <a:p>
            <a:endParaRPr lang="en-US" sz="1100" dirty="0"/>
          </a:p>
          <a:p>
            <a:pPr marL="171450" indent="-171450">
              <a:buFont typeface="Arial" panose="020B0604020202020204" pitchFamily="34" charset="0"/>
              <a:buChar char="•"/>
            </a:pPr>
            <a:r>
              <a:rPr lang="en-US" sz="1100" dirty="0"/>
              <a:t>While doing EDA, we have seen 'Length of Membership' and ‘Yearly amount spent' is showing uniformity. Company has to see, how to increase customer spending although they are loyal customer but company has to find a way like giving them extra discount or pre sale entry to increase there spending with the company.</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Although our dataset is too small which makes difficult for prediction and MAE &amp; RMSE will be high this can be removed if more data is included in the dataset.</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endParaRPr lang="en-US" sz="1100" dirty="0"/>
          </a:p>
          <a:p>
            <a:endParaRPr lang="en-US" sz="1100" dirty="0"/>
          </a:p>
        </p:txBody>
      </p:sp>
      <p:sp>
        <p:nvSpPr>
          <p:cNvPr id="8" name="TextBox 7">
            <a:extLst>
              <a:ext uri="{FF2B5EF4-FFF2-40B4-BE49-F238E27FC236}">
                <a16:creationId xmlns:a16="http://schemas.microsoft.com/office/drawing/2014/main" id="{6C35944D-E715-4EE8-B557-0AC5D4317C4C}"/>
              </a:ext>
            </a:extLst>
          </p:cNvPr>
          <p:cNvSpPr txBox="1"/>
          <p:nvPr/>
        </p:nvSpPr>
        <p:spPr>
          <a:xfrm>
            <a:off x="914402" y="3219005"/>
            <a:ext cx="7168867" cy="1384995"/>
          </a:xfrm>
          <a:prstGeom prst="rect">
            <a:avLst/>
          </a:prstGeom>
          <a:noFill/>
        </p:spPr>
        <p:txBody>
          <a:bodyPr wrap="square" rtlCol="0">
            <a:spAutoFit/>
          </a:bodyPr>
          <a:lstStyle/>
          <a:p>
            <a:r>
              <a:rPr lang="en-US" b="1" dirty="0"/>
              <a:t>Lastly, So as Time on Website is a much more significant factor than Time on App, the company has a choice: they could either focus all the attention into the Website as that is what is bringing the most money in, or they could focus on the App as it is performing so poorly! I would recommend company to spent more on website and make it more smooth but also increase the user exp. on mobile app as well.</a:t>
            </a:r>
          </a:p>
        </p:txBody>
      </p:sp>
    </p:spTree>
    <p:extLst>
      <p:ext uri="{BB962C8B-B14F-4D97-AF65-F5344CB8AC3E}">
        <p14:creationId xmlns:p14="http://schemas.microsoft.com/office/powerpoint/2010/main" val="1930309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8"/>
        <p:cNvGrpSpPr/>
        <p:nvPr/>
      </p:nvGrpSpPr>
      <p:grpSpPr>
        <a:xfrm>
          <a:off x="0" y="0"/>
          <a:ext cx="0" cy="0"/>
          <a:chOff x="0" y="0"/>
          <a:chExt cx="0" cy="0"/>
        </a:xfrm>
      </p:grpSpPr>
      <p:sp>
        <p:nvSpPr>
          <p:cNvPr id="769" name="Google Shape;769;p46"/>
          <p:cNvSpPr txBox="1">
            <a:spLocks noGrp="1"/>
          </p:cNvSpPr>
          <p:nvPr>
            <p:ph type="title"/>
          </p:nvPr>
        </p:nvSpPr>
        <p:spPr>
          <a:xfrm>
            <a:off x="220307" y="1713675"/>
            <a:ext cx="3470100" cy="49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kumimoji="0" lang="en" sz="6000" b="0" i="0" u="none" strike="noStrike" kern="0" cap="none" spc="0" normalizeH="0" baseline="0" noProof="0" dirty="0">
                <a:ln>
                  <a:noFill/>
                </a:ln>
                <a:solidFill>
                  <a:srgbClr val="0DB8CC"/>
                </a:solidFill>
                <a:effectLst/>
                <a:uLnTx/>
                <a:uFillTx/>
                <a:latin typeface="Oswald"/>
                <a:sym typeface="Oswald"/>
              </a:rPr>
              <a:t>Thanks!</a:t>
            </a:r>
            <a:endParaRPr dirty="0"/>
          </a:p>
        </p:txBody>
      </p:sp>
      <p:sp>
        <p:nvSpPr>
          <p:cNvPr id="8" name="Google Shape;386;p34">
            <a:extLst>
              <a:ext uri="{FF2B5EF4-FFF2-40B4-BE49-F238E27FC236}">
                <a16:creationId xmlns:a16="http://schemas.microsoft.com/office/drawing/2014/main" id="{510932E8-1E1B-432C-9EED-26AB03882ECE}"/>
              </a:ext>
            </a:extLst>
          </p:cNvPr>
          <p:cNvSpPr txBox="1">
            <a:spLocks/>
          </p:cNvSpPr>
          <p:nvPr/>
        </p:nvSpPr>
        <p:spPr>
          <a:xfrm>
            <a:off x="550500" y="2165686"/>
            <a:ext cx="3694500" cy="245631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t>Any questions?</a:t>
            </a:r>
            <a:br>
              <a:rPr lang="en-US" dirty="0"/>
            </a:br>
            <a:r>
              <a:rPr lang="en-US" dirty="0"/>
              <a:t>You can find us at:</a:t>
            </a:r>
          </a:p>
          <a:p>
            <a:pPr marL="457200" indent="-381000">
              <a:spcBef>
                <a:spcPts val="800"/>
              </a:spcBef>
              <a:buSzPts val="2400"/>
              <a:buFont typeface="Arial"/>
              <a:buChar char="▸"/>
            </a:pPr>
            <a:r>
              <a:rPr lang="en-US" sz="1200" dirty="0">
                <a:hlinkClick r:id="rId4"/>
              </a:rPr>
              <a:t>rahulsingh409@gmail.com</a:t>
            </a:r>
            <a:endParaRPr lang="en-US" sz="1200" dirty="0"/>
          </a:p>
          <a:p>
            <a:pPr marL="457200" indent="-381000">
              <a:spcBef>
                <a:spcPts val="800"/>
              </a:spcBef>
              <a:buSzPts val="2400"/>
              <a:buFont typeface="Arial"/>
              <a:buChar char="▸"/>
            </a:pPr>
            <a:r>
              <a:rPr lang="en-US" sz="1200" dirty="0">
                <a:latin typeface="Calibri" panose="020F0502020204030204" pitchFamily="34" charset="0"/>
                <a:hlinkClick r:id="rId5"/>
              </a:rPr>
              <a:t>dhamudamodhar@gmail.com</a:t>
            </a:r>
            <a:endParaRPr lang="en-US" sz="1200" dirty="0">
              <a:latin typeface="Calibri" panose="020F0502020204030204" pitchFamily="34" charset="0"/>
            </a:endParaRPr>
          </a:p>
          <a:p>
            <a:pPr marL="457200" indent="-381000">
              <a:spcBef>
                <a:spcPts val="800"/>
              </a:spcBef>
              <a:buSzPts val="2400"/>
              <a:buFont typeface="Arial"/>
              <a:buChar char="▸"/>
            </a:pPr>
            <a:r>
              <a:rPr lang="en-US" sz="1200" dirty="0">
                <a:latin typeface="Calibri" panose="020F0502020204030204" pitchFamily="34" charset="0"/>
                <a:hlinkClick r:id="rId6"/>
              </a:rPr>
              <a:t>infovishkakade@gmail.com</a:t>
            </a:r>
            <a:endParaRPr lang="en-US" sz="1200" dirty="0">
              <a:latin typeface="Calibri" panose="020F0502020204030204" pitchFamily="34" charset="0"/>
            </a:endParaRPr>
          </a:p>
          <a:p>
            <a:pPr marL="457200" indent="-381000">
              <a:spcBef>
                <a:spcPts val="800"/>
              </a:spcBef>
              <a:buSzPts val="2400"/>
              <a:buFont typeface="Arial"/>
              <a:buChar char="▸"/>
            </a:pPr>
            <a:r>
              <a:rPr lang="en-US" sz="1200" dirty="0">
                <a:latin typeface="Calibri" panose="020F0502020204030204" pitchFamily="34" charset="0"/>
                <a:hlinkClick r:id="rId7"/>
              </a:rPr>
              <a:t>hariawesome8@gmail.com</a:t>
            </a:r>
            <a:endParaRPr lang="en-US" sz="1200" dirty="0">
              <a:latin typeface="Calibri" panose="020F0502020204030204" pitchFamily="34" charset="0"/>
            </a:endParaRPr>
          </a:p>
          <a:p>
            <a:pPr marL="457200" indent="-381000">
              <a:spcBef>
                <a:spcPts val="800"/>
              </a:spcBef>
              <a:buSzPts val="2400"/>
              <a:buFont typeface="Arial"/>
              <a:buChar char="▸"/>
            </a:pPr>
            <a:r>
              <a:rPr lang="en-US" sz="1200" dirty="0">
                <a:latin typeface="Calibri" panose="020F0502020204030204" pitchFamily="34" charset="0"/>
                <a:hlinkClick r:id="rId8"/>
              </a:rPr>
              <a:t>manikumar.mh@gmail.com</a:t>
            </a:r>
            <a:endParaRPr lang="en-US" sz="1200" dirty="0">
              <a:latin typeface="Calibri" panose="020F0502020204030204" pitchFamily="34" charset="0"/>
            </a:endParaRPr>
          </a:p>
          <a:p>
            <a:pPr marL="457200" indent="-381000">
              <a:spcBef>
                <a:spcPts val="800"/>
              </a:spcBef>
              <a:buSzPts val="2400"/>
              <a:buFont typeface="Arial"/>
              <a:buChar char="▸"/>
            </a:pPr>
            <a:r>
              <a:rPr lang="en-US" sz="1200" dirty="0">
                <a:latin typeface="Calibri" panose="020F0502020204030204" pitchFamily="34" charset="0"/>
                <a:hlinkClick r:id="rId9"/>
              </a:rPr>
              <a:t>2sushilkumaryadav@gmail.com</a:t>
            </a:r>
            <a:endParaRPr lang="en-US" sz="1200" dirty="0">
              <a:latin typeface="Calibri" panose="020F0502020204030204" pitchFamily="34" charset="0"/>
            </a:endParaRPr>
          </a:p>
          <a:p>
            <a:pPr marL="76200">
              <a:spcBef>
                <a:spcPts val="800"/>
              </a:spcBef>
              <a:buSzPts val="2400"/>
            </a:pPr>
            <a:endParaRPr lang="en-US" dirty="0"/>
          </a:p>
        </p:txBody>
      </p:sp>
      <p:pic>
        <p:nvPicPr>
          <p:cNvPr id="4" name="Google Shape;333;p1">
            <a:extLst>
              <a:ext uri="{FF2B5EF4-FFF2-40B4-BE49-F238E27FC236}">
                <a16:creationId xmlns:a16="http://schemas.microsoft.com/office/drawing/2014/main" id="{4789BA9C-940C-4987-9AD8-5151FB0EF069}"/>
              </a:ext>
            </a:extLst>
          </p:cNvPr>
          <p:cNvPicPr preferRelativeResize="0"/>
          <p:nvPr/>
        </p:nvPicPr>
        <p:blipFill rotWithShape="1">
          <a:blip r:embed="rId10">
            <a:alphaModFix/>
          </a:blip>
          <a:srcRect/>
          <a:stretch/>
        </p:blipFill>
        <p:spPr>
          <a:xfrm>
            <a:off x="3470114" y="3000215"/>
            <a:ext cx="1187051" cy="41135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pic>
        <p:nvPicPr>
          <p:cNvPr id="868" name="Google Shape;868;p49"/>
          <p:cNvPicPr preferRelativeResize="0"/>
          <p:nvPr/>
        </p:nvPicPr>
        <p:blipFill rotWithShape="1">
          <a:blip r:embed="rId3">
            <a:alphaModFix/>
          </a:blip>
          <a:srcRect l="28100" r="28095"/>
          <a:stretch/>
        </p:blipFill>
        <p:spPr>
          <a:xfrm>
            <a:off x="5508263" y="1897100"/>
            <a:ext cx="2130033" cy="3241826"/>
          </a:xfrm>
          <a:prstGeom prst="rect">
            <a:avLst/>
          </a:prstGeom>
          <a:noFill/>
          <a:ln>
            <a:noFill/>
          </a:ln>
        </p:spPr>
      </p:pic>
      <p:sp>
        <p:nvSpPr>
          <p:cNvPr id="864" name="Google Shape;864;p49"/>
          <p:cNvSpPr txBox="1">
            <a:spLocks noGrp="1"/>
          </p:cNvSpPr>
          <p:nvPr>
            <p:ph type="title" idx="2"/>
          </p:nvPr>
        </p:nvSpPr>
        <p:spPr>
          <a:xfrm>
            <a:off x="713225" y="1915500"/>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865" name="Google Shape;865;p49"/>
          <p:cNvSpPr txBox="1">
            <a:spLocks noGrp="1"/>
          </p:cNvSpPr>
          <p:nvPr>
            <p:ph type="ctrTitle"/>
          </p:nvPr>
        </p:nvSpPr>
        <p:spPr>
          <a:xfrm>
            <a:off x="2284325" y="1786200"/>
            <a:ext cx="3888300" cy="15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Business Understanding</a:t>
            </a:r>
          </a:p>
        </p:txBody>
      </p:sp>
      <p:pic>
        <p:nvPicPr>
          <p:cNvPr id="866" name="Google Shape;866;p49"/>
          <p:cNvPicPr preferRelativeResize="0"/>
          <p:nvPr/>
        </p:nvPicPr>
        <p:blipFill rotWithShape="1">
          <a:blip r:embed="rId4">
            <a:alphaModFix/>
          </a:blip>
          <a:srcRect l="33647" r="19456"/>
          <a:stretch/>
        </p:blipFill>
        <p:spPr>
          <a:xfrm>
            <a:off x="6971599" y="-325675"/>
            <a:ext cx="2280423" cy="3241824"/>
          </a:xfrm>
          <a:prstGeom prst="rect">
            <a:avLst/>
          </a:prstGeom>
          <a:noFill/>
          <a:ln>
            <a:noFill/>
          </a:ln>
        </p:spPr>
      </p:pic>
      <p:sp>
        <p:nvSpPr>
          <p:cNvPr id="867" name="Google Shape;867;p49"/>
          <p:cNvSpPr/>
          <p:nvPr/>
        </p:nvSpPr>
        <p:spPr>
          <a:xfrm>
            <a:off x="7980025" y="3890063"/>
            <a:ext cx="1571112" cy="1571112"/>
          </a:xfrm>
          <a:custGeom>
            <a:avLst/>
            <a:gdLst/>
            <a:ahLst/>
            <a:cxnLst/>
            <a:rect l="l" t="t" r="r" b="b"/>
            <a:pathLst>
              <a:path w="33915" h="33915" extrusionOk="0">
                <a:moveTo>
                  <a:pt x="33915" y="1"/>
                </a:moveTo>
                <a:cubicBezTo>
                  <a:pt x="15184" y="1"/>
                  <a:pt x="1" y="15185"/>
                  <a:pt x="1" y="33915"/>
                </a:cubicBezTo>
                <a:lnTo>
                  <a:pt x="18693" y="33915"/>
                </a:lnTo>
                <a:cubicBezTo>
                  <a:pt x="18693" y="25509"/>
                  <a:pt x="25509" y="18693"/>
                  <a:pt x="33915" y="18693"/>
                </a:cubicBezTo>
                <a:lnTo>
                  <a:pt x="33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9"/>
          <p:cNvSpPr/>
          <p:nvPr/>
        </p:nvSpPr>
        <p:spPr>
          <a:xfrm>
            <a:off x="5106720" y="3817100"/>
            <a:ext cx="599700" cy="59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Google Shape;333;p1">
            <a:extLst>
              <a:ext uri="{FF2B5EF4-FFF2-40B4-BE49-F238E27FC236}">
                <a16:creationId xmlns:a16="http://schemas.microsoft.com/office/drawing/2014/main" id="{E8533EE6-25EF-4C0F-850A-78916F0FA5DE}"/>
              </a:ext>
            </a:extLst>
          </p:cNvPr>
          <p:cNvPicPr preferRelativeResize="0"/>
          <p:nvPr/>
        </p:nvPicPr>
        <p:blipFill rotWithShape="1">
          <a:blip r:embed="rId5">
            <a:alphaModFix/>
          </a:blip>
          <a:srcRect/>
          <a:stretch/>
        </p:blipFill>
        <p:spPr>
          <a:xfrm>
            <a:off x="41114" y="64134"/>
            <a:ext cx="1187051" cy="41135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48"/>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Data</a:t>
            </a:r>
            <a:endParaRPr dirty="0"/>
          </a:p>
        </p:txBody>
      </p:sp>
      <p:sp>
        <p:nvSpPr>
          <p:cNvPr id="19" name="TextBox 18">
            <a:extLst>
              <a:ext uri="{FF2B5EF4-FFF2-40B4-BE49-F238E27FC236}">
                <a16:creationId xmlns:a16="http://schemas.microsoft.com/office/drawing/2014/main" id="{51FFC2C2-8966-41C8-9E05-FFC552C8DC91}"/>
              </a:ext>
            </a:extLst>
          </p:cNvPr>
          <p:cNvSpPr txBox="1"/>
          <p:nvPr/>
        </p:nvSpPr>
        <p:spPr>
          <a:xfrm>
            <a:off x="495807" y="1176703"/>
            <a:ext cx="6447918" cy="1815882"/>
          </a:xfrm>
          <a:prstGeom prst="rect">
            <a:avLst/>
          </a:prstGeom>
          <a:noFill/>
        </p:spPr>
        <p:txBody>
          <a:bodyPr wrap="square" rtlCol="0">
            <a:spAutoFit/>
          </a:bodyPr>
          <a:lstStyle/>
          <a:p>
            <a:r>
              <a:rPr lang="en-US" b="1" dirty="0">
                <a:solidFill>
                  <a:schemeClr val="accent6">
                    <a:lumMod val="75000"/>
                  </a:schemeClr>
                </a:solidFill>
                <a:latin typeface="+mj-lt"/>
              </a:rPr>
              <a:t>What is Ecommerce?</a:t>
            </a:r>
          </a:p>
          <a:p>
            <a:endParaRPr lang="en-US" b="1" dirty="0">
              <a:solidFill>
                <a:schemeClr val="accent6">
                  <a:lumMod val="75000"/>
                </a:schemeClr>
              </a:solidFill>
              <a:latin typeface="+mj-lt"/>
            </a:endParaRPr>
          </a:p>
          <a:p>
            <a:r>
              <a:rPr lang="en-US" b="1" dirty="0">
                <a:solidFill>
                  <a:schemeClr val="accent6">
                    <a:lumMod val="75000"/>
                  </a:schemeClr>
                </a:solidFill>
                <a:latin typeface="+mj-lt"/>
              </a:rPr>
              <a:t>Ecommerce, also known as electronic commerce or internet commerce, refers to the buying and selling of goods or services using the internet, and the transfer of money and data to execute these transactions. Ecommerce is often used to refer to the sale of physical products online, but it can also describe any kind of commercial transaction that is facilitated through the internet.</a:t>
            </a:r>
          </a:p>
        </p:txBody>
      </p:sp>
      <p:sp>
        <p:nvSpPr>
          <p:cNvPr id="20" name="Google Shape;226;p23">
            <a:extLst>
              <a:ext uri="{FF2B5EF4-FFF2-40B4-BE49-F238E27FC236}">
                <a16:creationId xmlns:a16="http://schemas.microsoft.com/office/drawing/2014/main" id="{83DBFC02-59D9-4249-89C9-EB0AF5721EE5}"/>
              </a:ext>
            </a:extLst>
          </p:cNvPr>
          <p:cNvSpPr/>
          <p:nvPr/>
        </p:nvSpPr>
        <p:spPr>
          <a:xfrm>
            <a:off x="4121054" y="3062669"/>
            <a:ext cx="1421400" cy="525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solidFill>
                  <a:schemeClr val="lt1"/>
                </a:solidFill>
                <a:latin typeface="+mj-lt"/>
                <a:ea typeface="News Cycle"/>
                <a:cs typeface="News Cycle"/>
                <a:sym typeface="News Cycle"/>
              </a:rPr>
              <a:t>Types Of Ecommerce</a:t>
            </a:r>
            <a:endParaRPr sz="1100" b="1" dirty="0">
              <a:solidFill>
                <a:schemeClr val="lt1"/>
              </a:solidFill>
              <a:latin typeface="+mj-lt"/>
              <a:ea typeface="News Cycle"/>
              <a:cs typeface="News Cycle"/>
              <a:sym typeface="News Cycle"/>
            </a:endParaRPr>
          </a:p>
        </p:txBody>
      </p:sp>
      <p:sp>
        <p:nvSpPr>
          <p:cNvPr id="21" name="Google Shape;230;p23">
            <a:extLst>
              <a:ext uri="{FF2B5EF4-FFF2-40B4-BE49-F238E27FC236}">
                <a16:creationId xmlns:a16="http://schemas.microsoft.com/office/drawing/2014/main" id="{47EF3787-8A06-47F1-A30F-41ABF5F2AF6B}"/>
              </a:ext>
            </a:extLst>
          </p:cNvPr>
          <p:cNvSpPr/>
          <p:nvPr/>
        </p:nvSpPr>
        <p:spPr>
          <a:xfrm>
            <a:off x="2226578" y="4022060"/>
            <a:ext cx="1421400" cy="525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lt1"/>
                </a:solidFill>
                <a:latin typeface="+mj-lt"/>
                <a:ea typeface="News Cycle"/>
                <a:cs typeface="News Cycle"/>
                <a:sym typeface="News Cycle"/>
              </a:rPr>
              <a:t>Business to Business (B2B)</a:t>
            </a:r>
          </a:p>
        </p:txBody>
      </p:sp>
      <p:cxnSp>
        <p:nvCxnSpPr>
          <p:cNvPr id="22" name="Google Shape;234;p23">
            <a:extLst>
              <a:ext uri="{FF2B5EF4-FFF2-40B4-BE49-F238E27FC236}">
                <a16:creationId xmlns:a16="http://schemas.microsoft.com/office/drawing/2014/main" id="{112D3541-D65E-4A49-AC58-EC012DD5555B}"/>
              </a:ext>
            </a:extLst>
          </p:cNvPr>
          <p:cNvCxnSpPr>
            <a:stCxn id="20" idx="2"/>
            <a:endCxn id="21" idx="0"/>
          </p:cNvCxnSpPr>
          <p:nvPr/>
        </p:nvCxnSpPr>
        <p:spPr>
          <a:xfrm rot="5400000">
            <a:off x="3667471" y="2857776"/>
            <a:ext cx="434091" cy="1894476"/>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3" name="Google Shape;235;p23">
            <a:extLst>
              <a:ext uri="{FF2B5EF4-FFF2-40B4-BE49-F238E27FC236}">
                <a16:creationId xmlns:a16="http://schemas.microsoft.com/office/drawing/2014/main" id="{0AAB700C-0277-49A6-A7FC-E9F291E5EC3F}"/>
              </a:ext>
            </a:extLst>
          </p:cNvPr>
          <p:cNvCxnSpPr>
            <a:endCxn id="20" idx="2"/>
          </p:cNvCxnSpPr>
          <p:nvPr/>
        </p:nvCxnSpPr>
        <p:spPr>
          <a:xfrm rot="5400000" flipH="1" flipV="1">
            <a:off x="2838485" y="2041921"/>
            <a:ext cx="447221" cy="3539318"/>
          </a:xfrm>
          <a:prstGeom prst="bentConnector3">
            <a:avLst>
              <a:gd name="adj1" fmla="val 50000"/>
            </a:avLst>
          </a:prstGeom>
          <a:noFill/>
          <a:ln w="9525" cap="flat" cmpd="sng">
            <a:solidFill>
              <a:schemeClr val="dk2"/>
            </a:solidFill>
            <a:prstDash val="solid"/>
            <a:round/>
            <a:headEnd type="none" w="sm" len="sm"/>
            <a:tailEnd type="none" w="sm" len="sm"/>
          </a:ln>
        </p:spPr>
      </p:cxnSp>
      <p:sp>
        <p:nvSpPr>
          <p:cNvPr id="24" name="Google Shape;230;p23">
            <a:extLst>
              <a:ext uri="{FF2B5EF4-FFF2-40B4-BE49-F238E27FC236}">
                <a16:creationId xmlns:a16="http://schemas.microsoft.com/office/drawing/2014/main" id="{39E027B4-B7DE-44D1-B04B-944750FE68C1}"/>
              </a:ext>
            </a:extLst>
          </p:cNvPr>
          <p:cNvSpPr/>
          <p:nvPr/>
        </p:nvSpPr>
        <p:spPr>
          <a:xfrm>
            <a:off x="3870677" y="4001421"/>
            <a:ext cx="1421400" cy="525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lt1"/>
                </a:solidFill>
                <a:latin typeface="+mj-lt"/>
                <a:ea typeface="News Cycle"/>
                <a:cs typeface="News Cycle"/>
                <a:sym typeface="News Cycle"/>
              </a:rPr>
              <a:t>Direct to Consumer (D2C)</a:t>
            </a:r>
          </a:p>
        </p:txBody>
      </p:sp>
      <p:sp>
        <p:nvSpPr>
          <p:cNvPr id="25" name="Google Shape;230;p23">
            <a:extLst>
              <a:ext uri="{FF2B5EF4-FFF2-40B4-BE49-F238E27FC236}">
                <a16:creationId xmlns:a16="http://schemas.microsoft.com/office/drawing/2014/main" id="{030C46D9-60BC-48A4-B15B-3B40E82939B9}"/>
              </a:ext>
            </a:extLst>
          </p:cNvPr>
          <p:cNvSpPr/>
          <p:nvPr/>
        </p:nvSpPr>
        <p:spPr>
          <a:xfrm>
            <a:off x="5510112" y="4009358"/>
            <a:ext cx="1421400" cy="525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lt1"/>
                </a:solidFill>
                <a:latin typeface="+mj-lt"/>
                <a:ea typeface="News Cycle"/>
                <a:cs typeface="News Cycle"/>
                <a:sym typeface="News Cycle"/>
              </a:rPr>
              <a:t>Consumer to Consumer (C2C)</a:t>
            </a:r>
          </a:p>
        </p:txBody>
      </p:sp>
      <p:sp>
        <p:nvSpPr>
          <p:cNvPr id="26" name="Google Shape;230;p23">
            <a:extLst>
              <a:ext uri="{FF2B5EF4-FFF2-40B4-BE49-F238E27FC236}">
                <a16:creationId xmlns:a16="http://schemas.microsoft.com/office/drawing/2014/main" id="{B523FD9B-06E9-4350-B041-A7856B0AC6B1}"/>
              </a:ext>
            </a:extLst>
          </p:cNvPr>
          <p:cNvSpPr/>
          <p:nvPr/>
        </p:nvSpPr>
        <p:spPr>
          <a:xfrm>
            <a:off x="7149547" y="4001421"/>
            <a:ext cx="1421400" cy="525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lt1"/>
                </a:solidFill>
                <a:latin typeface="+mj-lt"/>
                <a:ea typeface="News Cycle"/>
                <a:cs typeface="News Cycle"/>
                <a:sym typeface="News Cycle"/>
              </a:rPr>
              <a:t>Consumer to Business (C2B)</a:t>
            </a:r>
          </a:p>
        </p:txBody>
      </p:sp>
      <p:cxnSp>
        <p:nvCxnSpPr>
          <p:cNvPr id="27" name="Google Shape;235;p23">
            <a:extLst>
              <a:ext uri="{FF2B5EF4-FFF2-40B4-BE49-F238E27FC236}">
                <a16:creationId xmlns:a16="http://schemas.microsoft.com/office/drawing/2014/main" id="{8EDE43F6-E040-4A8D-8A3C-59B8DA4B41BC}"/>
              </a:ext>
            </a:extLst>
          </p:cNvPr>
          <p:cNvCxnSpPr>
            <a:cxnSpLocks/>
            <a:stCxn id="26" idx="0"/>
            <a:endCxn id="20" idx="2"/>
          </p:cNvCxnSpPr>
          <p:nvPr/>
        </p:nvCxnSpPr>
        <p:spPr>
          <a:xfrm rot="16200000" flipV="1">
            <a:off x="6139275" y="2280448"/>
            <a:ext cx="413452" cy="3028493"/>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8" name="Google Shape;235;p23">
            <a:extLst>
              <a:ext uri="{FF2B5EF4-FFF2-40B4-BE49-F238E27FC236}">
                <a16:creationId xmlns:a16="http://schemas.microsoft.com/office/drawing/2014/main" id="{D2F74195-B229-40CC-8979-557630D51110}"/>
              </a:ext>
            </a:extLst>
          </p:cNvPr>
          <p:cNvCxnSpPr>
            <a:cxnSpLocks/>
            <a:stCxn id="25" idx="0"/>
            <a:endCxn id="20" idx="2"/>
          </p:cNvCxnSpPr>
          <p:nvPr/>
        </p:nvCxnSpPr>
        <p:spPr>
          <a:xfrm rot="16200000" flipV="1">
            <a:off x="5315589" y="3104135"/>
            <a:ext cx="421389" cy="1389058"/>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9" name="Google Shape;235;p23">
            <a:extLst>
              <a:ext uri="{FF2B5EF4-FFF2-40B4-BE49-F238E27FC236}">
                <a16:creationId xmlns:a16="http://schemas.microsoft.com/office/drawing/2014/main" id="{13295CA5-1DE8-4748-A9FD-DDE7E1B909C3}"/>
              </a:ext>
            </a:extLst>
          </p:cNvPr>
          <p:cNvCxnSpPr>
            <a:cxnSpLocks/>
            <a:stCxn id="24" idx="0"/>
            <a:endCxn id="20" idx="2"/>
          </p:cNvCxnSpPr>
          <p:nvPr/>
        </p:nvCxnSpPr>
        <p:spPr>
          <a:xfrm rot="5400000" flipH="1" flipV="1">
            <a:off x="4499839" y="3669507"/>
            <a:ext cx="413452" cy="250377"/>
          </a:xfrm>
          <a:prstGeom prst="bentConnector3">
            <a:avLst>
              <a:gd name="adj1" fmla="val 50000"/>
            </a:avLst>
          </a:prstGeom>
          <a:noFill/>
          <a:ln w="9525" cap="flat" cmpd="sng">
            <a:solidFill>
              <a:schemeClr val="dk2"/>
            </a:solidFill>
            <a:prstDash val="solid"/>
            <a:round/>
            <a:headEnd type="none" w="sm" len="sm"/>
            <a:tailEnd type="none" w="sm" len="sm"/>
          </a:ln>
        </p:spPr>
      </p:cxnSp>
      <p:sp>
        <p:nvSpPr>
          <p:cNvPr id="40" name="Google Shape;231;p23">
            <a:extLst>
              <a:ext uri="{FF2B5EF4-FFF2-40B4-BE49-F238E27FC236}">
                <a16:creationId xmlns:a16="http://schemas.microsoft.com/office/drawing/2014/main" id="{1A5FF540-15DB-4F27-8375-AF3DED8BD288}"/>
              </a:ext>
            </a:extLst>
          </p:cNvPr>
          <p:cNvSpPr/>
          <p:nvPr/>
        </p:nvSpPr>
        <p:spPr>
          <a:xfrm>
            <a:off x="584811" y="4035191"/>
            <a:ext cx="1421400" cy="525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lt1"/>
                </a:solidFill>
                <a:latin typeface="+mj-lt"/>
                <a:ea typeface="News Cycle"/>
                <a:cs typeface="News Cycle"/>
                <a:sym typeface="News Cycle"/>
              </a:rPr>
              <a:t>Business to Consumer (B2C)</a:t>
            </a:r>
          </a:p>
        </p:txBody>
      </p:sp>
      <p:pic>
        <p:nvPicPr>
          <p:cNvPr id="15" name="Google Shape;333;p1">
            <a:extLst>
              <a:ext uri="{FF2B5EF4-FFF2-40B4-BE49-F238E27FC236}">
                <a16:creationId xmlns:a16="http://schemas.microsoft.com/office/drawing/2014/main" id="{AD2C6726-12D2-495B-A02C-49F2FC9A58F6}"/>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48"/>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Data (Cont’d)</a:t>
            </a:r>
            <a:endParaRPr dirty="0"/>
          </a:p>
        </p:txBody>
      </p:sp>
      <p:sp>
        <p:nvSpPr>
          <p:cNvPr id="15" name="Google Shape;166;p17">
            <a:extLst>
              <a:ext uri="{FF2B5EF4-FFF2-40B4-BE49-F238E27FC236}">
                <a16:creationId xmlns:a16="http://schemas.microsoft.com/office/drawing/2014/main" id="{67F81CA0-FBEE-48B6-8C9A-F369B42C4C8C}"/>
              </a:ext>
            </a:extLst>
          </p:cNvPr>
          <p:cNvSpPr txBox="1">
            <a:spLocks/>
          </p:cNvSpPr>
          <p:nvPr/>
        </p:nvSpPr>
        <p:spPr>
          <a:xfrm>
            <a:off x="493350" y="1033900"/>
            <a:ext cx="6107700" cy="51058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800"/>
              </a:spcBef>
              <a:spcAft>
                <a:spcPts val="800"/>
              </a:spcAft>
            </a:pPr>
            <a:r>
              <a:rPr lang="en-US" b="1" u="sng">
                <a:solidFill>
                  <a:schemeClr val="tx1">
                    <a:lumMod val="50000"/>
                    <a:lumOff val="50000"/>
                  </a:schemeClr>
                </a:solidFill>
              </a:rPr>
              <a:t>The Importance of Ecommerce</a:t>
            </a:r>
            <a:endParaRPr lang="en-US" b="1" u="sng" dirty="0">
              <a:solidFill>
                <a:schemeClr val="tx1">
                  <a:lumMod val="50000"/>
                  <a:lumOff val="50000"/>
                </a:schemeClr>
              </a:solidFill>
            </a:endParaRPr>
          </a:p>
        </p:txBody>
      </p:sp>
      <p:pic>
        <p:nvPicPr>
          <p:cNvPr id="16" name="Picture 15">
            <a:extLst>
              <a:ext uri="{FF2B5EF4-FFF2-40B4-BE49-F238E27FC236}">
                <a16:creationId xmlns:a16="http://schemas.microsoft.com/office/drawing/2014/main" id="{E16A07A2-6B72-4A42-AAC7-DD860E83BD7E}"/>
              </a:ext>
            </a:extLst>
          </p:cNvPr>
          <p:cNvPicPr>
            <a:picLocks noChangeAspect="1"/>
          </p:cNvPicPr>
          <p:nvPr/>
        </p:nvPicPr>
        <p:blipFill>
          <a:blip r:embed="rId3"/>
          <a:stretch>
            <a:fillRect/>
          </a:stretch>
        </p:blipFill>
        <p:spPr>
          <a:xfrm>
            <a:off x="493350" y="1357425"/>
            <a:ext cx="7937375" cy="3600338"/>
          </a:xfrm>
          <a:prstGeom prst="rect">
            <a:avLst/>
          </a:prstGeom>
        </p:spPr>
      </p:pic>
      <p:pic>
        <p:nvPicPr>
          <p:cNvPr id="5" name="Google Shape;333;p1">
            <a:extLst>
              <a:ext uri="{FF2B5EF4-FFF2-40B4-BE49-F238E27FC236}">
                <a16:creationId xmlns:a16="http://schemas.microsoft.com/office/drawing/2014/main" id="{028BF699-4CAB-4DFE-BDA1-BBE6F3E23F47}"/>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4008693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48"/>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Data (Cont’d)</a:t>
            </a:r>
            <a:endParaRPr dirty="0"/>
          </a:p>
        </p:txBody>
      </p:sp>
      <p:sp>
        <p:nvSpPr>
          <p:cNvPr id="15" name="Google Shape;166;p17">
            <a:extLst>
              <a:ext uri="{FF2B5EF4-FFF2-40B4-BE49-F238E27FC236}">
                <a16:creationId xmlns:a16="http://schemas.microsoft.com/office/drawing/2014/main" id="{67F81CA0-FBEE-48B6-8C9A-F369B42C4C8C}"/>
              </a:ext>
            </a:extLst>
          </p:cNvPr>
          <p:cNvSpPr txBox="1">
            <a:spLocks/>
          </p:cNvSpPr>
          <p:nvPr/>
        </p:nvSpPr>
        <p:spPr>
          <a:xfrm>
            <a:off x="493350" y="1033900"/>
            <a:ext cx="6107700" cy="51058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800"/>
              </a:spcBef>
              <a:spcAft>
                <a:spcPts val="800"/>
              </a:spcAft>
            </a:pPr>
            <a:r>
              <a:rPr lang="en-US" b="1" u="sng">
                <a:solidFill>
                  <a:schemeClr val="tx1">
                    <a:lumMod val="50000"/>
                    <a:lumOff val="50000"/>
                  </a:schemeClr>
                </a:solidFill>
              </a:rPr>
              <a:t>The Importance of Ecommerce</a:t>
            </a:r>
            <a:endParaRPr lang="en-US" b="1" u="sng" dirty="0">
              <a:solidFill>
                <a:schemeClr val="tx1">
                  <a:lumMod val="50000"/>
                  <a:lumOff val="50000"/>
                </a:schemeClr>
              </a:solidFill>
            </a:endParaRPr>
          </a:p>
        </p:txBody>
      </p:sp>
      <p:pic>
        <p:nvPicPr>
          <p:cNvPr id="5" name="Picture 4">
            <a:extLst>
              <a:ext uri="{FF2B5EF4-FFF2-40B4-BE49-F238E27FC236}">
                <a16:creationId xmlns:a16="http://schemas.microsoft.com/office/drawing/2014/main" id="{592DAF71-916B-4A8C-A2A3-D66FA7370C4D}"/>
              </a:ext>
            </a:extLst>
          </p:cNvPr>
          <p:cNvPicPr>
            <a:picLocks noChangeAspect="1"/>
          </p:cNvPicPr>
          <p:nvPr/>
        </p:nvPicPr>
        <p:blipFill>
          <a:blip r:embed="rId3"/>
          <a:stretch>
            <a:fillRect/>
          </a:stretch>
        </p:blipFill>
        <p:spPr>
          <a:xfrm>
            <a:off x="493349" y="1385903"/>
            <a:ext cx="7937375" cy="3007504"/>
          </a:xfrm>
          <a:prstGeom prst="rect">
            <a:avLst/>
          </a:prstGeom>
        </p:spPr>
      </p:pic>
      <p:pic>
        <p:nvPicPr>
          <p:cNvPr id="6" name="Google Shape;333;p1">
            <a:extLst>
              <a:ext uri="{FF2B5EF4-FFF2-40B4-BE49-F238E27FC236}">
                <a16:creationId xmlns:a16="http://schemas.microsoft.com/office/drawing/2014/main" id="{1DA05262-3AAC-4F4C-A594-1E20E0B9E7A0}"/>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1429697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48"/>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Business Problem</a:t>
            </a:r>
            <a:endParaRPr dirty="0"/>
          </a:p>
        </p:txBody>
      </p:sp>
      <p:sp>
        <p:nvSpPr>
          <p:cNvPr id="6" name="Google Shape;166;p17">
            <a:extLst>
              <a:ext uri="{FF2B5EF4-FFF2-40B4-BE49-F238E27FC236}">
                <a16:creationId xmlns:a16="http://schemas.microsoft.com/office/drawing/2014/main" id="{A7B43389-D2E6-4B65-BEDF-C96BA0D74243}"/>
              </a:ext>
            </a:extLst>
          </p:cNvPr>
          <p:cNvSpPr txBox="1">
            <a:spLocks/>
          </p:cNvSpPr>
          <p:nvPr/>
        </p:nvSpPr>
        <p:spPr>
          <a:xfrm>
            <a:off x="850156" y="1033900"/>
            <a:ext cx="6743650" cy="432518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tx1">
                    <a:lumMod val="50000"/>
                    <a:lumOff val="50000"/>
                  </a:schemeClr>
                </a:solidFill>
              </a:rPr>
              <a:t>This dataset includes description of an Ecommerce company based in London sells clothing online but they also have in-store style and clothing advice sessions. Customers come in to the store, have sessions/meetings with a personal stylist, then they can go home and order either on a mobile app or website for the clothes they want. The company is trying to decide whether to focus their efforts on their mobile app experience or their website. They've asked to help them figure it out.</a:t>
            </a:r>
          </a:p>
          <a:p>
            <a:endParaRPr lang="en-US" sz="1200" b="1" dirty="0">
              <a:solidFill>
                <a:schemeClr val="tx1">
                  <a:lumMod val="50000"/>
                  <a:lumOff val="50000"/>
                </a:schemeClr>
              </a:solidFill>
            </a:endParaRPr>
          </a:p>
          <a:p>
            <a:r>
              <a:rPr lang="en-US" sz="1200" b="1" dirty="0">
                <a:solidFill>
                  <a:schemeClr val="tx1">
                    <a:lumMod val="50000"/>
                    <a:lumOff val="50000"/>
                  </a:schemeClr>
                </a:solidFill>
              </a:rPr>
              <a:t>Summary: We worked with the Ecommerce company and the dataset name is Ecommerce.csv. It has Customer info, such as Customer ID, Avg Session length, Time on App, Time on Website, Length of </a:t>
            </a:r>
            <a:r>
              <a:rPr lang="en-US" sz="1200" b="1" dirty="0" err="1">
                <a:solidFill>
                  <a:schemeClr val="tx1">
                    <a:lumMod val="50000"/>
                    <a:lumOff val="50000"/>
                  </a:schemeClr>
                </a:solidFill>
              </a:rPr>
              <a:t>MemberShip</a:t>
            </a:r>
            <a:r>
              <a:rPr lang="en-US" sz="1200" b="1" dirty="0">
                <a:solidFill>
                  <a:schemeClr val="tx1">
                    <a:lumMod val="50000"/>
                    <a:lumOff val="50000"/>
                  </a:schemeClr>
                </a:solidFill>
              </a:rPr>
              <a:t>, </a:t>
            </a:r>
            <a:r>
              <a:rPr lang="en-US" sz="1200" b="1" dirty="0" err="1">
                <a:solidFill>
                  <a:schemeClr val="tx1">
                    <a:lumMod val="50000"/>
                    <a:lumOff val="50000"/>
                  </a:schemeClr>
                </a:solidFill>
              </a:rPr>
              <a:t>Yealy</a:t>
            </a:r>
            <a:r>
              <a:rPr lang="en-US" sz="1200" b="1" dirty="0">
                <a:solidFill>
                  <a:schemeClr val="tx1">
                    <a:lumMod val="50000"/>
                    <a:lumOff val="50000"/>
                  </a:schemeClr>
                </a:solidFill>
              </a:rPr>
              <a:t> amount spent.</a:t>
            </a:r>
          </a:p>
          <a:p>
            <a:endParaRPr lang="en-US" sz="1200" b="1" dirty="0">
              <a:solidFill>
                <a:schemeClr val="tx1">
                  <a:lumMod val="50000"/>
                  <a:lumOff val="50000"/>
                </a:schemeClr>
              </a:solidFill>
            </a:endParaRPr>
          </a:p>
          <a:p>
            <a:r>
              <a:rPr lang="en-US" sz="1200" b="1" dirty="0">
                <a:solidFill>
                  <a:schemeClr val="tx1">
                    <a:lumMod val="50000"/>
                    <a:lumOff val="50000"/>
                  </a:schemeClr>
                </a:solidFill>
              </a:rPr>
              <a:t>Attribute Information:</a:t>
            </a:r>
          </a:p>
          <a:p>
            <a:endParaRPr lang="en-US" sz="1200" b="1" dirty="0">
              <a:solidFill>
                <a:schemeClr val="tx1">
                  <a:lumMod val="50000"/>
                  <a:lumOff val="50000"/>
                </a:schemeClr>
              </a:solidFill>
            </a:endParaRPr>
          </a:p>
          <a:p>
            <a:r>
              <a:rPr lang="en-US" sz="1200" b="1" dirty="0">
                <a:solidFill>
                  <a:schemeClr val="tx1">
                    <a:lumMod val="50000"/>
                    <a:lumOff val="50000"/>
                  </a:schemeClr>
                </a:solidFill>
              </a:rPr>
              <a:t>Customer ID: A unique identification number given to every Customer.</a:t>
            </a:r>
          </a:p>
          <a:p>
            <a:r>
              <a:rPr lang="en-US" sz="1200" b="1" dirty="0">
                <a:solidFill>
                  <a:schemeClr val="tx1">
                    <a:lumMod val="50000"/>
                    <a:lumOff val="50000"/>
                  </a:schemeClr>
                </a:solidFill>
              </a:rPr>
              <a:t>Avg Session length: Customers come in to the store, have sessions/meetings with a personal stylist.</a:t>
            </a:r>
          </a:p>
          <a:p>
            <a:r>
              <a:rPr lang="en-US" sz="1200" b="1" dirty="0">
                <a:solidFill>
                  <a:schemeClr val="tx1">
                    <a:lumMod val="50000"/>
                    <a:lumOff val="50000"/>
                  </a:schemeClr>
                </a:solidFill>
              </a:rPr>
              <a:t>Time on App: Time spent by customer on company mobile app.</a:t>
            </a:r>
          </a:p>
          <a:p>
            <a:r>
              <a:rPr lang="en-US" sz="1200" b="1" dirty="0">
                <a:solidFill>
                  <a:schemeClr val="tx1">
                    <a:lumMod val="50000"/>
                    <a:lumOff val="50000"/>
                  </a:schemeClr>
                </a:solidFill>
              </a:rPr>
              <a:t>Time on Website: Time spent by customer on website.</a:t>
            </a:r>
          </a:p>
          <a:p>
            <a:r>
              <a:rPr lang="en-US" sz="1200" b="1" dirty="0">
                <a:solidFill>
                  <a:schemeClr val="tx1">
                    <a:lumMod val="50000"/>
                    <a:lumOff val="50000"/>
                  </a:schemeClr>
                </a:solidFill>
              </a:rPr>
              <a:t>Length of Membership: The number of years/months in a membership term by customer.</a:t>
            </a:r>
          </a:p>
          <a:p>
            <a:r>
              <a:rPr lang="en-US" sz="1200" b="1" dirty="0">
                <a:solidFill>
                  <a:schemeClr val="tx1">
                    <a:lumMod val="50000"/>
                    <a:lumOff val="50000"/>
                  </a:schemeClr>
                </a:solidFill>
              </a:rPr>
              <a:t>Yearly amount spent: Amount yearly spent by customer in an ecommerce shopping with the company.</a:t>
            </a:r>
          </a:p>
        </p:txBody>
      </p:sp>
      <p:pic>
        <p:nvPicPr>
          <p:cNvPr id="4" name="Google Shape;333;p1">
            <a:extLst>
              <a:ext uri="{FF2B5EF4-FFF2-40B4-BE49-F238E27FC236}">
                <a16:creationId xmlns:a16="http://schemas.microsoft.com/office/drawing/2014/main" id="{CE19355C-3F9C-473F-905C-8E73488DDB12}"/>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442262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774"/>
        <p:cNvGrpSpPr/>
        <p:nvPr/>
      </p:nvGrpSpPr>
      <p:grpSpPr>
        <a:xfrm>
          <a:off x="0" y="0"/>
          <a:ext cx="0" cy="0"/>
          <a:chOff x="0" y="0"/>
          <a:chExt cx="0" cy="0"/>
        </a:xfrm>
      </p:grpSpPr>
      <p:sp>
        <p:nvSpPr>
          <p:cNvPr id="775" name="Google Shape;775;p47"/>
          <p:cNvSpPr/>
          <p:nvPr/>
        </p:nvSpPr>
        <p:spPr>
          <a:xfrm>
            <a:off x="2462775" y="120600"/>
            <a:ext cx="4218600" cy="502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7"/>
          <p:cNvSpPr txBox="1">
            <a:spLocks noGrp="1"/>
          </p:cNvSpPr>
          <p:nvPr>
            <p:ph type="title"/>
          </p:nvPr>
        </p:nvSpPr>
        <p:spPr>
          <a:xfrm>
            <a:off x="3083950" y="296875"/>
            <a:ext cx="2976000" cy="49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Business Objective</a:t>
            </a:r>
            <a:endParaRPr dirty="0"/>
          </a:p>
        </p:txBody>
      </p:sp>
      <p:sp>
        <p:nvSpPr>
          <p:cNvPr id="68" name="Google Shape;146;p14">
            <a:extLst>
              <a:ext uri="{FF2B5EF4-FFF2-40B4-BE49-F238E27FC236}">
                <a16:creationId xmlns:a16="http://schemas.microsoft.com/office/drawing/2014/main" id="{B711D8DA-621D-4B8E-91D3-D367EA687186}"/>
              </a:ext>
            </a:extLst>
          </p:cNvPr>
          <p:cNvSpPr txBox="1">
            <a:spLocks/>
          </p:cNvSpPr>
          <p:nvPr/>
        </p:nvSpPr>
        <p:spPr>
          <a:xfrm>
            <a:off x="2561216" y="744071"/>
            <a:ext cx="4021468" cy="377595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t>Company Business Problem: The company is trying to decide whether to focus their efforts on their mobile app experience or their website. Interpret which variables are contributing towards the more annual income prediction.</a:t>
            </a:r>
          </a:p>
          <a:p>
            <a:endParaRPr lang="en-US" b="1" dirty="0"/>
          </a:p>
          <a:p>
            <a:r>
              <a:rPr lang="en-US" b="1" dirty="0"/>
              <a:t>Objective: The objective of the analysis is to predict Feature Importance. Feature importance refers to techniques that assign a score to input features based on how useful they are at predicting a target variable. Our overall goal is to use the Ecommerce dataset shown below to develop a machine learning model that attempts to predict which variables is contributing towards the more annual income, so that company can maintain its budget by investing more in that, to gain more revenue and its helps to groom its online business.</a:t>
            </a:r>
          </a:p>
        </p:txBody>
      </p:sp>
      <p:pic>
        <p:nvPicPr>
          <p:cNvPr id="5" name="Google Shape;333;p1">
            <a:extLst>
              <a:ext uri="{FF2B5EF4-FFF2-40B4-BE49-F238E27FC236}">
                <a16:creationId xmlns:a16="http://schemas.microsoft.com/office/drawing/2014/main" id="{8CD5B3CE-52CF-423B-8AAD-26ECBE1076ED}"/>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54"/>
          <p:cNvSpPr txBox="1">
            <a:spLocks noGrp="1"/>
          </p:cNvSpPr>
          <p:nvPr>
            <p:ph type="title"/>
          </p:nvPr>
        </p:nvSpPr>
        <p:spPr>
          <a:xfrm>
            <a:off x="609222" y="1888095"/>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943" name="Google Shape;943;p54"/>
          <p:cNvSpPr txBox="1">
            <a:spLocks noGrp="1"/>
          </p:cNvSpPr>
          <p:nvPr>
            <p:ph type="ctrTitle" idx="2"/>
          </p:nvPr>
        </p:nvSpPr>
        <p:spPr>
          <a:xfrm>
            <a:off x="2284325" y="1349595"/>
            <a:ext cx="3888300" cy="23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Understanding</a:t>
            </a:r>
          </a:p>
        </p:txBody>
      </p:sp>
      <p:pic>
        <p:nvPicPr>
          <p:cNvPr id="944" name="Google Shape;944;p54"/>
          <p:cNvPicPr preferRelativeResize="0"/>
          <p:nvPr/>
        </p:nvPicPr>
        <p:blipFill rotWithShape="1">
          <a:blip r:embed="rId3">
            <a:alphaModFix/>
          </a:blip>
          <a:srcRect l="20806" t="8542" r="49401"/>
          <a:stretch/>
        </p:blipFill>
        <p:spPr>
          <a:xfrm>
            <a:off x="6419725" y="1692043"/>
            <a:ext cx="2724300" cy="2675100"/>
          </a:xfrm>
          <a:prstGeom prst="arc">
            <a:avLst>
              <a:gd name="adj1" fmla="val 5377336"/>
              <a:gd name="adj2" fmla="val 16223158"/>
            </a:avLst>
          </a:prstGeom>
          <a:noFill/>
          <a:ln w="152400" cap="flat" cmpd="sng">
            <a:solidFill>
              <a:schemeClr val="dk1"/>
            </a:solidFill>
            <a:prstDash val="solid"/>
            <a:round/>
            <a:headEnd type="none" w="sm" len="sm"/>
            <a:tailEnd type="none" w="sm" len="sm"/>
          </a:ln>
        </p:spPr>
      </p:pic>
      <p:pic>
        <p:nvPicPr>
          <p:cNvPr id="945" name="Google Shape;945;p54"/>
          <p:cNvPicPr preferRelativeResize="0"/>
          <p:nvPr/>
        </p:nvPicPr>
        <p:blipFill rotWithShape="1">
          <a:blip r:embed="rId3">
            <a:alphaModFix/>
          </a:blip>
          <a:srcRect l="50577" t="8542" r="19629"/>
          <a:stretch/>
        </p:blipFill>
        <p:spPr>
          <a:xfrm>
            <a:off x="6419725" y="776362"/>
            <a:ext cx="2724300" cy="2675100"/>
          </a:xfrm>
          <a:prstGeom prst="arc">
            <a:avLst>
              <a:gd name="adj1" fmla="val 16198509"/>
              <a:gd name="adj2" fmla="val 5444762"/>
            </a:avLst>
          </a:prstGeom>
          <a:noFill/>
          <a:ln>
            <a:noFill/>
          </a:ln>
        </p:spPr>
      </p:pic>
      <p:sp>
        <p:nvSpPr>
          <p:cNvPr id="946" name="Google Shape;946;p54"/>
          <p:cNvSpPr/>
          <p:nvPr/>
        </p:nvSpPr>
        <p:spPr>
          <a:xfrm>
            <a:off x="6292695" y="860775"/>
            <a:ext cx="599700" cy="59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oogle Shape;333;p1">
            <a:extLst>
              <a:ext uri="{FF2B5EF4-FFF2-40B4-BE49-F238E27FC236}">
                <a16:creationId xmlns:a16="http://schemas.microsoft.com/office/drawing/2014/main" id="{F405ADE8-48F7-4F36-9E98-BAAD289B31D0}"/>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cSld>
  <p:clrMapOvr>
    <a:masterClrMapping/>
  </p:clrMapOvr>
</p:sld>
</file>

<file path=ppt/theme/theme1.xml><?xml version="1.0" encoding="utf-8"?>
<a:theme xmlns:a="http://schemas.openxmlformats.org/drawingml/2006/main" name="Clothing Retailer Business Plan by Slidesgo">
  <a:themeElements>
    <a:clrScheme name="Simple Light">
      <a:dk1>
        <a:srgbClr val="000000"/>
      </a:dk1>
      <a:lt1>
        <a:srgbClr val="FFFFFF"/>
      </a:lt1>
      <a:dk2>
        <a:srgbClr val="595959"/>
      </a:dk2>
      <a:lt2>
        <a:srgbClr val="EEEEEE"/>
      </a:lt2>
      <a:accent1>
        <a:srgbClr val="FFC71C"/>
      </a:accent1>
      <a:accent2>
        <a:srgbClr val="B7B7B7"/>
      </a:accent2>
      <a:accent3>
        <a:srgbClr val="434343"/>
      </a:accent3>
      <a:accent4>
        <a:srgbClr val="666666"/>
      </a:accent4>
      <a:accent5>
        <a:srgbClr val="FFC71C"/>
      </a:accent5>
      <a:accent6>
        <a:srgbClr val="FFC71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2583</TotalTime>
  <Words>2296</Words>
  <Application>Microsoft Office PowerPoint</Application>
  <PresentationFormat>On-screen Show (16:9)</PresentationFormat>
  <Paragraphs>355</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Oswald</vt:lpstr>
      <vt:lpstr>Arial</vt:lpstr>
      <vt:lpstr>Calibri</vt:lpstr>
      <vt:lpstr>Anton</vt:lpstr>
      <vt:lpstr>Muli</vt:lpstr>
      <vt:lpstr>Fredoka One</vt:lpstr>
      <vt:lpstr>Clothing Retailer Business Plan by Slidesgo</vt:lpstr>
      <vt:lpstr>PROJECT- THE ECOMMERCE FASHION INDUSTRY</vt:lpstr>
      <vt:lpstr>TABLE OF CONTENTS</vt:lpstr>
      <vt:lpstr>01</vt:lpstr>
      <vt:lpstr>The Data</vt:lpstr>
      <vt:lpstr>The Data (Cont’d)</vt:lpstr>
      <vt:lpstr>The Data (Cont’d)</vt:lpstr>
      <vt:lpstr>Business Problem</vt:lpstr>
      <vt:lpstr>Business Objective</vt:lpstr>
      <vt:lpstr>02</vt:lpstr>
      <vt:lpstr>Data Understanding</vt:lpstr>
      <vt:lpstr>Data Understanding (Cont’d)</vt:lpstr>
      <vt:lpstr>Data Understanding (Cont’d)</vt:lpstr>
      <vt:lpstr>03</vt:lpstr>
      <vt:lpstr>Exploratory Data Analysis &amp; Data Preparation</vt:lpstr>
      <vt:lpstr>Exploratory Data Analysis &amp; Data Preparation (Cont’d)</vt:lpstr>
      <vt:lpstr>Exploratory Data Analysis &amp; Data Preparation (Cont’d)</vt:lpstr>
      <vt:lpstr>Exploratory Data Analysis &amp; Data Preparation (Cont’d)</vt:lpstr>
      <vt:lpstr>Exploratory Data Analysis &amp; Data Preparation (Cont’d)</vt:lpstr>
      <vt:lpstr>Final Inference before model building</vt:lpstr>
      <vt:lpstr>04</vt:lpstr>
      <vt:lpstr>Model1: Modeling with the linear model and tree based model technique &amp; Standard Scaler.</vt:lpstr>
      <vt:lpstr>Model2: Modeling with the linear model and tree based model technique by adjusting outliers &amp; Standard Scaler.</vt:lpstr>
      <vt:lpstr>Model3: Modeling with the linear model and tree based model technique by adjusting outliers &amp; Log Transformation.</vt:lpstr>
      <vt:lpstr>Modeling: Finalizing Model &amp; Coefficients Visualization</vt:lpstr>
      <vt:lpstr>05</vt:lpstr>
      <vt:lpstr>Model Deployment With Streamlit </vt:lpstr>
      <vt:lpstr>06</vt:lpstr>
      <vt:lpstr>Conclusion &amp; Recommendation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CLOTHING RETAILER</dc:title>
  <dc:creator>rahul singh</dc:creator>
  <cp:lastModifiedBy>rahul singh</cp:lastModifiedBy>
  <cp:revision>73</cp:revision>
  <dcterms:modified xsi:type="dcterms:W3CDTF">2022-04-17T06:34:16Z</dcterms:modified>
</cp:coreProperties>
</file>